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352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6bbba7ab66dfaa42#tid=68f7000eba80cb000ac8def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O_4_BD.11_1#8b637151e?vcp=1&amp;vop=1&amp;pid=8d8dba622&amp;color=36,64,97&amp;vtp=1&amp;bt=1&amp;bbb=1"/>
          <p:cNvSpPr/>
          <p:nvPr/>
        </p:nvSpPr>
        <p:spPr>
          <a:xfrm>
            <a:off x="539496" y="103856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已知乙校初三男生有200名，男生立定跳远成绩在250厘米以上（含250厘米）得满分.</a:t>
            </a:r>
            <a:endParaRPr lang="en-US" altLang="zh-CN" sz="1800" dirty="0"/>
          </a:p>
        </p:txBody>
      </p:sp>
      <p:sp>
        <p:nvSpPr>
          <p:cNvPr id="3" name="QO_5_BD.12_1#cf4194def?vcp=1&amp;vop=1&amp;pid=8b637151e&amp;color=36,64,97&amp;vtp=1&amp;bbb=1&amp;hb=1"/>
          <p:cNvSpPr/>
          <p:nvPr/>
        </p:nvSpPr>
        <p:spPr>
          <a:xfrm>
            <a:off x="539496" y="1456199"/>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（ⅰ）</a:t>
            </a:r>
            <a:r>
              <a:rPr lang="en-US" altLang="zh-CN" sz="1800" b="0" i="0" dirty="0">
                <a:solidFill>
                  <a:srgbClr val="244061"/>
                </a:solidFill>
                <a:latin typeface="Times New Roman" pitchFamily="34" charset="0"/>
                <a:ea typeface="微软雅黑" pitchFamily="34" charset="-122"/>
                <a:cs typeface="Times New Roman" pitchFamily="34" charset="-120"/>
              </a:rPr>
              <a:t>若认为乙校初三男生立定跳远成绩也服从（1）中所求的正态分布</a:t>
            </a:r>
            <a:r>
              <a:rPr lang="en-US" altLang="zh-CN" sz="1800" b="0" i="0">
                <a:solidFill>
                  <a:srgbClr val="244061"/>
                </a:solidFill>
                <a:latin typeface="Times New Roman" pitchFamily="34" charset="0"/>
                <a:ea typeface="微软雅黑" pitchFamily="34" charset="-122"/>
                <a:cs typeface="Times New Roman" pitchFamily="34" charset="-120"/>
              </a:rPr>
              <a:t>，请估计乙校初三男生立定跳远得满分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的人数</a:t>
            </a:r>
            <a:r>
              <a:rPr lang="en-US" altLang="zh-CN" b="0" i="0" dirty="0">
                <a:solidFill>
                  <a:srgbClr val="244061"/>
                </a:solidFill>
                <a:latin typeface="Times New Roman" pitchFamily="34" charset="0"/>
                <a:ea typeface="微软雅黑" pitchFamily="34" charset="-122"/>
                <a:cs typeface="Times New Roman" pitchFamily="34" charset="-120"/>
              </a:rPr>
              <a:t>（结果保留整数）；</a:t>
            </a:r>
            <a:endParaRPr lang="en-US" altLang="zh-CN" dirty="0"/>
          </a:p>
        </p:txBody>
      </p:sp>
      <mc:AlternateContent xmlns:mc="http://schemas.openxmlformats.org/markup-compatibility/2006">
        <mc:Choice xmlns:a14="http://schemas.microsoft.com/office/drawing/2010/main" Requires="a14">
          <p:sp>
            <p:nvSpPr>
              <p:cNvPr id="4" name="QO_5_AN.13_1#cf4194def?vcp=1&amp;vop=1&amp;pid=8b637151e&amp;color=36,64,97&amp;vtp=1&amp;bbb=1"/>
              <p:cNvSpPr/>
              <p:nvPr/>
            </p:nvSpPr>
            <p:spPr>
              <a:xfrm>
                <a:off x="539496" y="2231979"/>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【解】记乙校初三男生立定跳远成绩为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800" b="0" i="0" dirty="0">
                    <a:solidFill>
                      <a:srgbClr val="6565FF"/>
                    </a:solidFill>
                    <a:latin typeface="Times New Roman" pitchFamily="34" charset="0"/>
                    <a:ea typeface="微软雅黑" pitchFamily="34" charset="-122"/>
                    <a:cs typeface="Times New Roman" pitchFamily="34" charset="-120"/>
                  </a:rPr>
                  <a:t>厘米，则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𝜎</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=231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≈19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≥250)≈</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(1−0.683)=0.158</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以估计乙校初三男生立定跳远得满分的人数为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200×0.158</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5_AN.13_1#cf4194def?vcp=1&amp;vop=1&amp;pid=8b637151e&amp;color=36,64,97&amp;vtp=1&amp;bbb=1"/>
              <p:cNvSpPr>
                <a:spLocks noRot="1" noChangeAspect="1" noMove="1" noResize="1" noEditPoints="1" noAdjustHandles="1" noChangeArrowheads="1" noChangeShapeType="1" noTextEdit="1"/>
              </p:cNvSpPr>
              <p:nvPr/>
            </p:nvSpPr>
            <p:spPr>
              <a:xfrm>
                <a:off x="539496" y="2231979"/>
                <a:ext cx="11109960" cy="1192340"/>
              </a:xfrm>
              <a:prstGeom prst="rect">
                <a:avLst/>
              </a:prstGeom>
              <a:blipFill>
                <a:blip r:embed="rId3"/>
                <a:stretch>
                  <a:fillRect l="-1317" b="-117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BD.14_1#da0cd272f?vcp=1&amp;vop=1&amp;pid=8b637151e&amp;color=36,64,97&amp;vtp=1&amp;bbb=1&amp;hb=1"/>
              <p:cNvSpPr/>
              <p:nvPr/>
            </p:nvSpPr>
            <p:spPr>
              <a:xfrm>
                <a:off x="539496" y="3435940"/>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事实上，</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i</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中的估计值与乙校实际情况差异较大，请从统计学的角度分析这个差异性（至少写出两点）.</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)≈0.683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)≈0.955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𝑋</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)≈0.997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5" name="QO_5_BD.14_1#da0cd272f?vcp=1&amp;vop=1&amp;pid=8b637151e&amp;color=36,64,97&amp;vtp=1&amp;bbb=1&amp;hb=1"/>
              <p:cNvSpPr>
                <a:spLocks noRot="1" noChangeAspect="1" noMove="1" noResize="1" noEditPoints="1" noAdjustHandles="1" noChangeArrowheads="1" noChangeShapeType="1" noTextEdit="1"/>
              </p:cNvSpPr>
              <p:nvPr/>
            </p:nvSpPr>
            <p:spPr>
              <a:xfrm>
                <a:off x="539496" y="3435940"/>
                <a:ext cx="11109960" cy="1192340"/>
              </a:xfrm>
              <a:prstGeom prst="rect">
                <a:avLst/>
              </a:prstGeom>
              <a:blipFill>
                <a:blip r:embed="rId4"/>
                <a:stretch>
                  <a:fillRect l="-1317" b="-11795"/>
                </a:stretch>
              </a:blipFill>
              <a:ln/>
            </p:spPr>
            <p:txBody>
              <a:bodyPr/>
              <a:lstStyle/>
              <a:p>
                <a:r>
                  <a:rPr lang="zh-CN" altLang="en-US">
                    <a:noFill/>
                  </a:rPr>
                  <a:t> </a:t>
                </a:r>
              </a:p>
            </p:txBody>
          </p:sp>
        </mc:Fallback>
      </mc:AlternateContent>
      <p:sp>
        <p:nvSpPr>
          <p:cNvPr id="6" name="QO_5_AN.15_1#da0cd272f?vcp=1&amp;vop=1&amp;pid=8b637151e&amp;color=36,64,97&amp;vtp=1&amp;bbb=1&amp;hb=1"/>
          <p:cNvSpPr/>
          <p:nvPr/>
        </p:nvSpPr>
        <p:spPr>
          <a:xfrm>
            <a:off x="539496" y="4629740"/>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【解】本题结论开放，只要考生能从统计学的角度作出合理的分析即可.如：①</a:t>
            </a:r>
            <a:r>
              <a:rPr lang="en-US" altLang="zh-CN" sz="1800" b="0" i="0">
                <a:solidFill>
                  <a:srgbClr val="6565FF"/>
                </a:solidFill>
                <a:latin typeface="Times New Roman" pitchFamily="34" charset="0"/>
                <a:ea typeface="微软雅黑" pitchFamily="34" charset="-122"/>
                <a:cs typeface="Times New Roman" pitchFamily="34" charset="-120"/>
              </a:rPr>
              <a:t>一次取样未必能客观反映总体；</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②</a:t>
            </a:r>
            <a:r>
              <a:rPr lang="en-US" altLang="zh-CN" sz="1800" b="0" i="0" dirty="0">
                <a:solidFill>
                  <a:srgbClr val="6565FF"/>
                </a:solidFill>
                <a:latin typeface="Times New Roman" pitchFamily="34" charset="0"/>
                <a:ea typeface="微软雅黑" pitchFamily="34" charset="-122"/>
                <a:cs typeface="Times New Roman" pitchFamily="34" charset="-120"/>
              </a:rPr>
              <a:t>样本容量过小也可能影响估计的准确性；③忽略异常数据的影响也可能导致估计失真；④</a:t>
            </a:r>
            <a:r>
              <a:rPr lang="en-US" altLang="zh-CN" sz="1800" b="0" i="0">
                <a:solidFill>
                  <a:srgbClr val="6565FF"/>
                </a:solidFill>
                <a:latin typeface="Times New Roman" pitchFamily="34" charset="0"/>
                <a:ea typeface="微软雅黑" pitchFamily="34" charset="-122"/>
                <a:cs typeface="Times New Roman" pitchFamily="34" charset="-120"/>
              </a:rPr>
              <a:t>模型选择不恰当，</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模型的拟合效果不好</a:t>
            </a:r>
            <a:r>
              <a:rPr lang="en-US" altLang="zh-CN" b="0" i="0" dirty="0">
                <a:solidFill>
                  <a:srgbClr val="6565FF"/>
                </a:solidFill>
                <a:latin typeface="Times New Roman" pitchFamily="34" charset="0"/>
                <a:ea typeface="微软雅黑" pitchFamily="34" charset="-122"/>
                <a:cs typeface="Times New Roman" pitchFamily="34" charset="-120"/>
              </a:rPr>
              <a:t>，也将导致估计失真；⑤样本不具有代表性，也会对估计产生影响等等.</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fade">
                                      <p:cBhvr>
                                        <p:cTn id="39" dur="500"/>
                                        <p:tgtEl>
                                          <p:spTgt spid="6">
                                            <p:txEl>
                                              <p:pRg st="1" end="1"/>
                                            </p:txEl>
                                          </p:spTgt>
                                        </p:tgtEl>
                                      </p:cBhvr>
                                    </p:animEffect>
                                    <p:anim calcmode="lin" valueType="num">
                                      <p:cBhvr>
                                        <p:cTn id="4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2" end="2"/>
                                            </p:txEl>
                                          </p:spTgt>
                                        </p:tgtEl>
                                        <p:attrNameLst>
                                          <p:attrName>style.visibility</p:attrName>
                                        </p:attrNameLst>
                                      </p:cBhvr>
                                      <p:to>
                                        <p:strVal val="visible"/>
                                      </p:to>
                                    </p:set>
                                    <p:animEffect transition="in" filter="fade">
                                      <p:cBhvr>
                                        <p:cTn id="44" dur="500"/>
                                        <p:tgtEl>
                                          <p:spTgt spid="6">
                                            <p:txEl>
                                              <p:pRg st="2" end="2"/>
                                            </p:txEl>
                                          </p:spTgt>
                                        </p:tgtEl>
                                      </p:cBhvr>
                                    </p:animEffect>
                                    <p:anim calcmode="lin" valueType="num">
                                      <p:cBhvr>
                                        <p:cTn id="4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EX.16_1#8d8dba622?vcp=1&amp;vop=1&amp;pid=685580dab&amp;color=36,64,97&amp;vtp=1&amp;bt=1&amp;bbb=1&amp;hb=1"/>
              <p:cNvSpPr/>
              <p:nvPr/>
            </p:nvSpPr>
            <p:spPr>
              <a:xfrm>
                <a:off x="539496" y="1878951"/>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（1）根据频率分布直方图求得数据平均值，结合正态分布求出成绩在</a:t>
                </a:r>
                <a:r>
                  <a:rPr lang="en-US" altLang="zh-CN" sz="1800" b="0" i="0">
                    <a:solidFill>
                      <a:srgbClr val="244061"/>
                    </a:solidFill>
                    <a:latin typeface="Times New Roman" pitchFamily="34" charset="0"/>
                    <a:ea typeface="微软雅黑" pitchFamily="34" charset="-122"/>
                    <a:cs typeface="Times New Roman" pitchFamily="34" charset="-120"/>
                  </a:rPr>
                  <a:t>231厘米以上</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含231厘米）的概率，利用二项分布求随机变量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的分布列和期望；</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i</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由正态分布概率公式求得立定跳远成绩在250厘米以上（含250厘米）的概率</a:t>
                </a:r>
                <a:r>
                  <a:rPr lang="en-US" altLang="zh-CN" sz="1800" b="0" i="0">
                    <a:solidFill>
                      <a:srgbClr val="244061"/>
                    </a:solidFill>
                    <a:latin typeface="Times New Roman" pitchFamily="34" charset="0"/>
                    <a:ea typeface="微软雅黑" pitchFamily="34" charset="-122"/>
                    <a:cs typeface="Times New Roman" pitchFamily="34" charset="-120"/>
                  </a:rPr>
                  <a:t>，结合总数即可估计</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乙校初三男生立定跳远得满分的人数</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r>
                      <m:rPr>
                        <m:sty m:val="p"/>
                      </m:rPr>
                      <a:rPr lang="en-US" altLang="zh-CN" b="0" i="0">
                        <a:solidFill>
                          <a:srgbClr val="244061"/>
                        </a:solidFill>
                        <a:latin typeface="Cambria Math" pitchFamily="34" charset="0"/>
                        <a:ea typeface="Cambria Math" pitchFamily="34" charset="-122"/>
                        <a:cs typeface="Cambria Math" pitchFamily="34" charset="-120"/>
                      </a:rPr>
                      <m:t>ii</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本题结论开放，只要考生能从统计学的角度作出合理的分析即可.</a:t>
                </a:r>
                <a:endParaRPr lang="en-US" altLang="zh-CN" dirty="0"/>
              </a:p>
            </p:txBody>
          </p:sp>
        </mc:Choice>
        <mc:Fallback>
          <p:sp>
            <p:nvSpPr>
              <p:cNvPr id="2" name="QO_3_EX.16_1#8d8dba622?vcp=1&amp;vop=1&amp;pid=685580dab&amp;color=36,64,97&amp;vtp=1&amp;bt=1&amp;bbb=1&amp;hb=1"/>
              <p:cNvSpPr>
                <a:spLocks noRot="1" noChangeAspect="1" noMove="1" noResize="1" noEditPoints="1" noAdjustHandles="1" noChangeArrowheads="1" noChangeShapeType="1" noTextEdit="1"/>
              </p:cNvSpPr>
              <p:nvPr/>
            </p:nvSpPr>
            <p:spPr>
              <a:xfrm>
                <a:off x="539496" y="1878951"/>
                <a:ext cx="11109960" cy="1611440"/>
              </a:xfrm>
              <a:prstGeom prst="rect">
                <a:avLst/>
              </a:prstGeom>
              <a:blipFill>
                <a:blip r:embed="rId3"/>
                <a:stretch>
                  <a:fillRect l="-1317" b="-86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3_BD.17_1#9ea2bc002?vcp=1&amp;vop=1&amp;pid=685580dab&amp;color=36,64,97&amp;vtp=1&amp;bbb=1&amp;hb=1"/>
              <p:cNvSpPr/>
              <p:nvPr/>
            </p:nvSpPr>
            <p:spPr>
              <a:xfrm>
                <a:off x="539496" y="3488295"/>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我国多个地区纷纷采取不同的形式发放多轮消费券，助力消费复苏.记发放的消费券额度为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a:t>
                </a:r>
                <a:r>
                  <a:rPr lang="en-US" altLang="zh-CN" sz="1800" b="0" i="0">
                    <a:solidFill>
                      <a:srgbClr val="244061"/>
                    </a:solidFill>
                    <a:latin typeface="Times New Roman" pitchFamily="34" charset="0"/>
                    <a:ea typeface="微软雅黑" pitchFamily="34" charset="-122"/>
                    <a:cs typeface="Times New Roman" pitchFamily="34" charset="-120"/>
                  </a:rPr>
                  <a:t>:百万</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元</a:t>
                </a:r>
                <a:r>
                  <a:rPr lang="en-US" altLang="zh-CN" b="0" i="0" dirty="0">
                    <a:solidFill>
                      <a:srgbClr val="244061"/>
                    </a:solidFill>
                    <a:latin typeface="Times New Roman" pitchFamily="34" charset="0"/>
                    <a:ea typeface="微软雅黑" pitchFamily="34" charset="-122"/>
                    <a:cs typeface="Times New Roman" pitchFamily="34" charset="-120"/>
                  </a:rPr>
                  <a:t>），带动的消费为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（单位:百万元）.某省随机抽查的一些城市的数据如表所示.</a:t>
                </a:r>
                <a:endParaRPr lang="en-US" altLang="zh-CN" dirty="0"/>
              </a:p>
            </p:txBody>
          </p:sp>
        </mc:Choice>
        <mc:Fallback>
          <p:sp>
            <p:nvSpPr>
              <p:cNvPr id="3" name="QO_3_BD.17_1#9ea2bc002?vcp=1&amp;vop=1&amp;pid=685580dab&amp;color=36,64,97&amp;vtp=1&amp;bbb=1&amp;hb=1"/>
              <p:cNvSpPr>
                <a:spLocks noRot="1" noChangeAspect="1" noMove="1" noResize="1" noEditPoints="1" noAdjustHandles="1" noChangeArrowheads="1" noChangeShapeType="1" noTextEdit="1"/>
              </p:cNvSpPr>
              <p:nvPr/>
            </p:nvSpPr>
            <p:spPr>
              <a:xfrm>
                <a:off x="539496" y="3488295"/>
                <a:ext cx="11109960" cy="773240"/>
              </a:xfrm>
              <a:prstGeom prst="rect">
                <a:avLst/>
              </a:prstGeom>
              <a:blipFill>
                <a:blip r:embed="rId4"/>
                <a:stretch>
                  <a:fillRect l="-1317"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2" name="QO_3_BD.17_2#9ea2bc002?colgroup=2,5,5,5,5,5,5,5,5&amp;vcp=1&amp;vop=1&amp;pid=685580dab&amp;color=36,64,97&amp;vtp=1&amp;bbb=1"/>
              <p:cNvGraphicFramePr>
                <a:graphicFrameLocks noGrp="1"/>
              </p:cNvGraphicFramePr>
              <p:nvPr>
                <p:extLst>
                  <p:ext uri="{D42A27DB-BD31-4B8C-83A1-F6EECF244321}">
                    <p14:modId xmlns:p14="http://schemas.microsoft.com/office/powerpoint/2010/main" val="3994533754"/>
                  </p:ext>
                </p:extLst>
              </p:nvPr>
            </p:nvGraphicFramePr>
            <p:xfrm>
              <a:off x="539496" y="4396980"/>
              <a:ext cx="11109960" cy="779654"/>
            </p:xfrm>
            <a:graphic>
              <a:graphicData uri="http://schemas.openxmlformats.org/drawingml/2006/table">
                <a:tbl>
                  <a:tblPr/>
                  <a:tblGrid>
                    <a:gridCol w="649224">
                      <a:extLst>
                        <a:ext uri="{9D8B030D-6E8A-4147-A177-3AD203B41FA5}">
                          <a16:colId xmlns:a16="http://schemas.microsoft.com/office/drawing/2014/main" val="20000"/>
                        </a:ext>
                      </a:extLst>
                    </a:gridCol>
                    <a:gridCol w="1307592">
                      <a:extLst>
                        <a:ext uri="{9D8B030D-6E8A-4147-A177-3AD203B41FA5}">
                          <a16:colId xmlns:a16="http://schemas.microsoft.com/office/drawing/2014/main" val="20001"/>
                        </a:ext>
                      </a:extLst>
                    </a:gridCol>
                    <a:gridCol w="1307592">
                      <a:extLst>
                        <a:ext uri="{9D8B030D-6E8A-4147-A177-3AD203B41FA5}">
                          <a16:colId xmlns:a16="http://schemas.microsoft.com/office/drawing/2014/main" val="20002"/>
                        </a:ext>
                      </a:extLst>
                    </a:gridCol>
                    <a:gridCol w="1307592">
                      <a:extLst>
                        <a:ext uri="{9D8B030D-6E8A-4147-A177-3AD203B41FA5}">
                          <a16:colId xmlns:a16="http://schemas.microsoft.com/office/drawing/2014/main" val="20003"/>
                        </a:ext>
                      </a:extLst>
                    </a:gridCol>
                    <a:gridCol w="1307592">
                      <a:extLst>
                        <a:ext uri="{9D8B030D-6E8A-4147-A177-3AD203B41FA5}">
                          <a16:colId xmlns:a16="http://schemas.microsoft.com/office/drawing/2014/main" val="20004"/>
                        </a:ext>
                      </a:extLst>
                    </a:gridCol>
                    <a:gridCol w="1307592">
                      <a:extLst>
                        <a:ext uri="{9D8B030D-6E8A-4147-A177-3AD203B41FA5}">
                          <a16:colId xmlns:a16="http://schemas.microsoft.com/office/drawing/2014/main" val="20005"/>
                        </a:ext>
                      </a:extLst>
                    </a:gridCol>
                    <a:gridCol w="1307592">
                      <a:extLst>
                        <a:ext uri="{9D8B030D-6E8A-4147-A177-3AD203B41FA5}">
                          <a16:colId xmlns:a16="http://schemas.microsoft.com/office/drawing/2014/main" val="20006"/>
                        </a:ext>
                      </a:extLst>
                    </a:gridCol>
                    <a:gridCol w="1307592">
                      <a:extLst>
                        <a:ext uri="{9D8B030D-6E8A-4147-A177-3AD203B41FA5}">
                          <a16:colId xmlns:a16="http://schemas.microsoft.com/office/drawing/2014/main" val="20007"/>
                        </a:ext>
                      </a:extLst>
                    </a:gridCol>
                    <a:gridCol w="1307592">
                      <a:extLst>
                        <a:ext uri="{9D8B030D-6E8A-4147-A177-3AD203B41FA5}">
                          <a16:colId xmlns:a16="http://schemas.microsoft.com/office/drawing/2014/main" val="20008"/>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2" name="QO_3_BD.17_2#9ea2bc002?colgroup=2,5,5,5,5,5,5,5,5&amp;vcp=1&amp;vop=1&amp;pid=685580dab&amp;color=36,64,97&amp;vtp=1&amp;bbb=1"/>
              <p:cNvGraphicFramePr>
                <a:graphicFrameLocks noGrp="1"/>
              </p:cNvGraphicFramePr>
              <p:nvPr>
                <p:extLst>
                  <p:ext uri="{D42A27DB-BD31-4B8C-83A1-F6EECF244321}">
                    <p14:modId xmlns:p14="http://schemas.microsoft.com/office/powerpoint/2010/main" val="3994533754"/>
                  </p:ext>
                </p:extLst>
              </p:nvPr>
            </p:nvGraphicFramePr>
            <p:xfrm>
              <a:off x="539496" y="4396980"/>
              <a:ext cx="11109960" cy="779654"/>
            </p:xfrm>
            <a:graphic>
              <a:graphicData uri="http://schemas.openxmlformats.org/drawingml/2006/table">
                <a:tbl>
                  <a:tblPr/>
                  <a:tblGrid>
                    <a:gridCol w="649224">
                      <a:extLst>
                        <a:ext uri="{9D8B030D-6E8A-4147-A177-3AD203B41FA5}">
                          <a16:colId xmlns:a16="http://schemas.microsoft.com/office/drawing/2014/main" val="20000"/>
                        </a:ext>
                      </a:extLst>
                    </a:gridCol>
                    <a:gridCol w="1307592">
                      <a:extLst>
                        <a:ext uri="{9D8B030D-6E8A-4147-A177-3AD203B41FA5}">
                          <a16:colId xmlns:a16="http://schemas.microsoft.com/office/drawing/2014/main" val="20001"/>
                        </a:ext>
                      </a:extLst>
                    </a:gridCol>
                    <a:gridCol w="1307592">
                      <a:extLst>
                        <a:ext uri="{9D8B030D-6E8A-4147-A177-3AD203B41FA5}">
                          <a16:colId xmlns:a16="http://schemas.microsoft.com/office/drawing/2014/main" val="20002"/>
                        </a:ext>
                      </a:extLst>
                    </a:gridCol>
                    <a:gridCol w="1307592">
                      <a:extLst>
                        <a:ext uri="{9D8B030D-6E8A-4147-A177-3AD203B41FA5}">
                          <a16:colId xmlns:a16="http://schemas.microsoft.com/office/drawing/2014/main" val="20003"/>
                        </a:ext>
                      </a:extLst>
                    </a:gridCol>
                    <a:gridCol w="1307592">
                      <a:extLst>
                        <a:ext uri="{9D8B030D-6E8A-4147-A177-3AD203B41FA5}">
                          <a16:colId xmlns:a16="http://schemas.microsoft.com/office/drawing/2014/main" val="20004"/>
                        </a:ext>
                      </a:extLst>
                    </a:gridCol>
                    <a:gridCol w="1307592">
                      <a:extLst>
                        <a:ext uri="{9D8B030D-6E8A-4147-A177-3AD203B41FA5}">
                          <a16:colId xmlns:a16="http://schemas.microsoft.com/office/drawing/2014/main" val="20005"/>
                        </a:ext>
                      </a:extLst>
                    </a:gridCol>
                    <a:gridCol w="1307592">
                      <a:extLst>
                        <a:ext uri="{9D8B030D-6E8A-4147-A177-3AD203B41FA5}">
                          <a16:colId xmlns:a16="http://schemas.microsoft.com/office/drawing/2014/main" val="20006"/>
                        </a:ext>
                      </a:extLst>
                    </a:gridCol>
                    <a:gridCol w="1307592">
                      <a:extLst>
                        <a:ext uri="{9D8B030D-6E8A-4147-A177-3AD203B41FA5}">
                          <a16:colId xmlns:a16="http://schemas.microsoft.com/office/drawing/2014/main" val="20007"/>
                        </a:ext>
                      </a:extLst>
                    </a:gridCol>
                    <a:gridCol w="1307592">
                      <a:extLst>
                        <a:ext uri="{9D8B030D-6E8A-4147-A177-3AD203B41FA5}">
                          <a16:colId xmlns:a16="http://schemas.microsoft.com/office/drawing/2014/main" val="20008"/>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935" t="-1538" r="-1605607"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935" t="-103125" r="-1605607"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18_1#f96528ac1?vcp=1&amp;vop=1&amp;pid=9ea2bc002&amp;color=36,64,97&amp;vtp=1&amp;bt=1&amp;bbb=1"/>
              <p:cNvSpPr/>
              <p:nvPr/>
            </p:nvSpPr>
            <p:spPr>
              <a:xfrm>
                <a:off x="539496" y="124344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根据表中的数据求出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的经验回归方程.</a:t>
                </a:r>
                <a:endParaRPr lang="en-US" altLang="zh-CN" sz="1800" dirty="0"/>
              </a:p>
            </p:txBody>
          </p:sp>
        </mc:Choice>
        <mc:Fallback>
          <p:sp>
            <p:nvSpPr>
              <p:cNvPr id="2" name="QO_4_BD.18_1#f96528ac1?vcp=1&amp;vop=1&amp;pid=9ea2bc002&amp;color=36,64,97&amp;vtp=1&amp;bt=1&amp;bbb=1"/>
              <p:cNvSpPr>
                <a:spLocks noRot="1" noChangeAspect="1" noMove="1" noResize="1" noEditPoints="1" noAdjustHandles="1" noChangeArrowheads="1" noChangeShapeType="1" noTextEdit="1"/>
              </p:cNvSpPr>
              <p:nvPr/>
            </p:nvSpPr>
            <p:spPr>
              <a:xfrm>
                <a:off x="539496" y="1243443"/>
                <a:ext cx="11109960" cy="363665"/>
              </a:xfrm>
              <a:prstGeom prst="rect">
                <a:avLst/>
              </a:prstGeom>
              <a:blipFill>
                <a:blip r:embed="rId3"/>
                <a:stretch>
                  <a:fillRect l="-1317"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19_1#f96528ac1?vcp=1&amp;vop=1&amp;pid=9ea2bc002&amp;color=36,64,97&amp;vtp=1&amp;bbb=1"/>
              <p:cNvSpPr/>
              <p:nvPr/>
            </p:nvSpPr>
            <p:spPr>
              <a:xfrm>
                <a:off x="539496" y="1617077"/>
                <a:ext cx="11109960" cy="3833940"/>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3+3+4+5+5+6+6+8</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10+12+13+18+19+21+24+27</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=18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8</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)=16+12+5+0+0+3+6+27=69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8</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=4+4+1+0+0+1+1+9=20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400"/>
                  </a:lnSpc>
                </a:pPr>
                <a:r>
                  <a:rPr lang="en-US" altLang="zh-CN" b="0" i="0">
                    <a:solidFill>
                      <a:srgbClr val="6565FF"/>
                    </a:solidFill>
                    <a:latin typeface="Times New Roman" pitchFamily="34" charset="0"/>
                    <a:ea typeface="微软雅黑" pitchFamily="34" charset="-122"/>
                    <a:cs typeface="Times New Roman" pitchFamily="34" charset="-120"/>
                  </a:rPr>
                  <a:t>可</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limUpp>
                      <m:limUp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𝑏</m:t>
                        </m:r>
                      </m:e>
                      <m:lim>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m:t>
                            </m:r>
                          </m:e>
                        </m:acc>
                      </m:lim>
                    </m:limUp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8</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num>
                      <m:den>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8</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69</m:t>
                        </m:r>
                      </m:num>
                      <m:den>
                        <m:r>
                          <a:rPr lang="en-US" altLang="zh-CN" sz="1800" b="0" i="0">
                            <a:solidFill>
                              <a:srgbClr val="6565FF"/>
                            </a:solidFill>
                            <a:latin typeface="Cambria Math" pitchFamily="34" charset="0"/>
                            <a:ea typeface="Cambria Math" pitchFamily="34" charset="-122"/>
                            <a:cs typeface="Cambria Math" pitchFamily="34" charset="-120"/>
                          </a:rPr>
                          <m:t>20</m:t>
                        </m:r>
                      </m:den>
                    </m:f>
                    <m:r>
                      <a:rPr lang="en-US" altLang="zh-CN" sz="1800" b="0" i="0">
                        <a:solidFill>
                          <a:srgbClr val="6565FF"/>
                        </a:solidFill>
                        <a:latin typeface="Cambria Math" pitchFamily="34" charset="0"/>
                        <a:ea typeface="Cambria Math" pitchFamily="34" charset="-122"/>
                        <a:cs typeface="Cambria Math" pitchFamily="34" charset="-120"/>
                      </a:rPr>
                      <m:t>=3.45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14:m>
                  <m:oMath xmlns:m="http://schemas.openxmlformats.org/officeDocument/2006/math">
                    <m:limUpp>
                      <m:limUp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𝑎</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𝑏</m:t>
                        </m:r>
                      </m:e>
                    </m:acc>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=18−3.45×5=0.75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以所求经验回归方程为</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=3.45</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+0.75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4_AN.19_1#f96528ac1?vcp=1&amp;vop=1&amp;pid=9ea2bc002&amp;color=36,64,97&amp;vtp=1&amp;bbb=1"/>
              <p:cNvSpPr>
                <a:spLocks noRot="1" noChangeAspect="1" noMove="1" noResize="1" noEditPoints="1" noAdjustHandles="1" noChangeArrowheads="1" noChangeShapeType="1" noTextEdit="1"/>
              </p:cNvSpPr>
              <p:nvPr/>
            </p:nvSpPr>
            <p:spPr>
              <a:xfrm>
                <a:off x="539496" y="1617077"/>
                <a:ext cx="11109960" cy="3833940"/>
              </a:xfrm>
              <a:prstGeom prst="rect">
                <a:avLst/>
              </a:prstGeom>
              <a:blipFill>
                <a:blip r:embed="rId4"/>
                <a:stretch>
                  <a:fillRect l="-1317" b="-365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0_1#2a2e407ea?vcp=1&amp;vop=1&amp;pid=7596e41a2&amp;color=36,64,97&amp;vtp=1&amp;bt=1&amp;bbb=1&amp;hb=1"/>
              <p:cNvSpPr/>
              <p:nvPr/>
            </p:nvSpPr>
            <p:spPr>
              <a:xfrm>
                <a:off x="539496" y="2940354"/>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（2）（ⅰ）</a:t>
                </a:r>
                <a:r>
                  <a:rPr lang="en-US" altLang="zh-CN" sz="1800" b="0" i="0" dirty="0">
                    <a:solidFill>
                      <a:srgbClr val="244061"/>
                    </a:solidFill>
                    <a:latin typeface="Times New Roman" pitchFamily="34" charset="0"/>
                    <a:ea typeface="微软雅黑" pitchFamily="34" charset="-122"/>
                    <a:cs typeface="Times New Roman" pitchFamily="34" charset="-120"/>
                  </a:rPr>
                  <a:t>若该省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城市准备发放一轮额度为10百万元的消费券，利用（1）中求得的经验回归方程</a:t>
                </a:r>
                <a:r>
                  <a:rPr lang="en-US" altLang="zh-CN" sz="1800" b="0" i="0">
                    <a:solidFill>
                      <a:srgbClr val="244061"/>
                    </a:solidFill>
                    <a:latin typeface="Times New Roman" pitchFamily="34" charset="0"/>
                    <a:ea typeface="微软雅黑" pitchFamily="34" charset="-122"/>
                    <a:cs typeface="Times New Roman" pitchFamily="34" charset="-120"/>
                  </a:rPr>
                  <a:t>，预计可以</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带动多少消费</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5_BD.20_1#2a2e407ea?vcp=1&amp;vop=1&amp;pid=7596e41a2&amp;color=36,64,97&amp;vtp=1&amp;bt=1&amp;bbb=1&amp;hb=1"/>
              <p:cNvSpPr>
                <a:spLocks noRot="1" noChangeAspect="1" noMove="1" noResize="1" noEditPoints="1" noAdjustHandles="1" noChangeArrowheads="1" noChangeShapeType="1" noTextEdit="1"/>
              </p:cNvSpPr>
              <p:nvPr/>
            </p:nvSpPr>
            <p:spPr>
              <a:xfrm>
                <a:off x="539496" y="2940354"/>
                <a:ext cx="11109960" cy="773240"/>
              </a:xfrm>
              <a:prstGeom prst="rect">
                <a:avLst/>
              </a:prstGeom>
              <a:blipFill>
                <a:blip r:embed="rId3"/>
                <a:stretch>
                  <a:fillRect l="-1317" r="-55"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21_1#2a2e407ea?vcp=1&amp;vop=1&amp;pid=7596e41a2&amp;color=36,64,97&amp;vtp=1&amp;bbb=1"/>
              <p:cNvSpPr/>
              <p:nvPr/>
            </p:nvSpPr>
            <p:spPr>
              <a:xfrm>
                <a:off x="539496" y="376045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=3.45×10+0.75=35.25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，所以预计可以带动的消费达35.25百万元.</a:t>
                </a:r>
                <a:endParaRPr lang="en-US" altLang="zh-CN" sz="1800" dirty="0"/>
              </a:p>
            </p:txBody>
          </p:sp>
        </mc:Choice>
        <mc:Fallback>
          <p:sp>
            <p:nvSpPr>
              <p:cNvPr id="3" name="QO_5_AN.21_1#2a2e407ea?vcp=1&amp;vop=1&amp;pid=7596e41a2&amp;color=36,64,97&amp;vtp=1&amp;bbb=1"/>
              <p:cNvSpPr>
                <a:spLocks noRot="1" noChangeAspect="1" noMove="1" noResize="1" noEditPoints="1" noAdjustHandles="1" noChangeArrowheads="1" noChangeShapeType="1" noTextEdit="1"/>
              </p:cNvSpPr>
              <p:nvPr/>
            </p:nvSpPr>
            <p:spPr>
              <a:xfrm>
                <a:off x="539496" y="3760456"/>
                <a:ext cx="11109960" cy="363665"/>
              </a:xfrm>
              <a:prstGeom prst="rect">
                <a:avLst/>
              </a:prstGeom>
              <a:blipFill>
                <a:blip r:embed="rId4"/>
                <a:stretch>
                  <a:fillRect l="-1317" b="-3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2_1#371d98895?vcp=1&amp;vop=1&amp;pid=7596e41a2&amp;color=36,64,97&amp;vtp=1&amp;bt=1&amp;bbb=1&amp;hb=1"/>
              <p:cNvSpPr/>
              <p:nvPr/>
            </p:nvSpPr>
            <p:spPr>
              <a:xfrm>
                <a:off x="539496" y="2254554"/>
                <a:ext cx="11109960" cy="2563559"/>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当实际值与估计值的差的绝对值与估计值的比值不超过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时</a:t>
                </a:r>
                <a:r>
                  <a:rPr lang="en-US" altLang="zh-CN" sz="1800" b="0" i="0">
                    <a:solidFill>
                      <a:srgbClr val="244061"/>
                    </a:solidFill>
                    <a:latin typeface="Times New Roman" pitchFamily="34" charset="0"/>
                    <a:ea typeface="微软雅黑" pitchFamily="34" charset="-122"/>
                    <a:cs typeface="Times New Roman" pitchFamily="34" charset="-120"/>
                  </a:rPr>
                  <a:t>，认为发放的该轮消费券助力消费复苏是理</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想的</a:t>
                </a:r>
                <a:r>
                  <a:rPr lang="en-US" altLang="zh-CN" sz="1800" b="0" i="0" dirty="0">
                    <a:solidFill>
                      <a:srgbClr val="244061"/>
                    </a:solidFill>
                    <a:latin typeface="Times New Roman" pitchFamily="34" charset="0"/>
                    <a:ea typeface="微软雅黑" pitchFamily="34" charset="-122"/>
                    <a:cs typeface="Times New Roman" pitchFamily="34" charset="-120"/>
                  </a:rPr>
                  <a:t>.若该省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城市2月份发放额度为10百万元的消费券后，经过一个月的统计，发现实际带动的消费为30</a:t>
                </a:r>
                <a:r>
                  <a:rPr lang="en-US" altLang="zh-CN" sz="1800" b="0" i="0">
                    <a:solidFill>
                      <a:srgbClr val="244061"/>
                    </a:solidFill>
                    <a:latin typeface="Times New Roman" pitchFamily="34" charset="0"/>
                    <a:ea typeface="微软雅黑" pitchFamily="34" charset="-122"/>
                    <a:cs typeface="Times New Roman" pitchFamily="34" charset="-120"/>
                  </a:rPr>
                  <a:t>百万元，</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请问发放的该轮消费券助力消费复苏是否理想</a:t>
                </a:r>
                <a:r>
                  <a:rPr lang="en-US" altLang="zh-CN" sz="1800" b="0" i="0" dirty="0">
                    <a:solidFill>
                      <a:srgbClr val="244061"/>
                    </a:solidFill>
                    <a:latin typeface="Times New Roman" pitchFamily="34" charset="0"/>
                    <a:ea typeface="微软雅黑" pitchFamily="34" charset="-122"/>
                    <a:cs typeface="Times New Roman" pitchFamily="34" charset="-120"/>
                  </a:rPr>
                  <a:t>？若不理想，请分析可能存在的原因.</a:t>
                </a:r>
                <a:endParaRPr lang="en-US" altLang="zh-CN" sz="1800" dirty="0"/>
              </a:p>
              <a:p>
                <a:pPr latinLnBrk="1">
                  <a:lnSpc>
                    <a:spcPts val="72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参考公式</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Upp>
                      <m:limUppPr>
                        <m:ctrlPr>
                          <a:rPr lang="en-US" altLang="zh-CN" sz="1800" b="0">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244061"/>
                            </a:solidFill>
                            <a:latin typeface="Cambria Math" pitchFamily="34" charset="0"/>
                            <a:ea typeface="Cambria Math" pitchFamily="34" charset="-122"/>
                            <a:cs typeface="Cambria Math" pitchFamily="34" charset="-120"/>
                          </a:rPr>
                          <m:t>𝑏</m:t>
                        </m:r>
                      </m:e>
                      <m:lim>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m:t>
                            </m:r>
                          </m:e>
                        </m:acc>
                      </m:lim>
                    </m:limUp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num>
                      <m:den>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Upp>
                      <m:limUppPr>
                        <m:ctrlPr>
                          <a:rPr lang="en-US" altLang="zh-CN" sz="1800" b="0">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244061"/>
                            </a:solidFill>
                            <a:latin typeface="Cambria Math" pitchFamily="34" charset="0"/>
                            <a:ea typeface="Cambria Math" pitchFamily="34" charset="-122"/>
                            <a:cs typeface="Cambria Math" pitchFamily="34" charset="-120"/>
                          </a:rPr>
                          <m:t>𝑎</m:t>
                        </m:r>
                      </m:e>
                      <m:lim>
                        <m:r>
                          <a:rPr lang="en-US" altLang="zh-CN" sz="1800" b="0" i="0">
                            <a:solidFill>
                              <a:srgbClr val="244061"/>
                            </a:solidFill>
                            <a:latin typeface="Cambria Math" pitchFamily="34" charset="0"/>
                            <a:ea typeface="Cambria Math" pitchFamily="34" charset="-122"/>
                            <a:cs typeface="Cambria Math" pitchFamily="34" charset="-120"/>
                          </a:rPr>
                          <m:t>＾</m:t>
                        </m:r>
                      </m:lim>
                    </m:limUpp>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𝑏</m:t>
                        </m:r>
                      </m:e>
                    </m:acc>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参考数据</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35</m:t>
                        </m:r>
                      </m:e>
                    </m:rad>
                    <m:r>
                      <a:rPr lang="en-US" altLang="zh-CN" b="0" i="0">
                        <a:solidFill>
                          <a:srgbClr val="244061"/>
                        </a:solidFill>
                        <a:latin typeface="Cambria Math" pitchFamily="34" charset="0"/>
                        <a:ea typeface="Cambria Math" pitchFamily="34" charset="-122"/>
                        <a:cs typeface="Cambria Math" pitchFamily="34" charset="-120"/>
                      </a:rPr>
                      <m:t>≈5.9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5_BD.22_1#371d98895?vcp=1&amp;vop=1&amp;pid=7596e41a2&amp;color=36,64,97&amp;vtp=1&amp;bt=1&amp;bbb=1&amp;hb=1"/>
              <p:cNvSpPr>
                <a:spLocks noRot="1" noChangeAspect="1" noMove="1" noResize="1" noEditPoints="1" noAdjustHandles="1" noChangeArrowheads="1" noChangeShapeType="1" noTextEdit="1"/>
              </p:cNvSpPr>
              <p:nvPr/>
            </p:nvSpPr>
            <p:spPr>
              <a:xfrm>
                <a:off x="539496" y="2254554"/>
                <a:ext cx="11109960" cy="2563559"/>
              </a:xfrm>
              <a:prstGeom prst="rect">
                <a:avLst/>
              </a:prstGeom>
              <a:blipFill>
                <a:blip r:embed="rId3"/>
                <a:stretch>
                  <a:fillRect l="-1317" r="-3074" b="-5476"/>
                </a:stretch>
              </a:blipFill>
              <a:ln/>
            </p:spPr>
            <p:txBody>
              <a:bodyPr/>
              <a:lstStyle/>
              <a:p>
                <a:r>
                  <a:rPr lang="zh-CN" altLang="en-US">
                    <a:noFill/>
                  </a:rPr>
                  <a:t> </a:t>
                </a:r>
              </a:p>
            </p:txBody>
          </p:sp>
        </mc:Fallback>
      </mc:AlternateContent>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23_1#371d98895?vcp=1&amp;vop=1&amp;pid=7596e41a2&amp;color=36,64,97&amp;vtp=1&amp;bt=1&amp;bbb=1&amp;hb=1"/>
              <p:cNvSpPr/>
              <p:nvPr/>
            </p:nvSpPr>
            <p:spPr>
              <a:xfrm>
                <a:off x="539496" y="2496616"/>
                <a:ext cx="11109960" cy="2055940"/>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|30−35.25|</m:t>
                        </m:r>
                      </m:num>
                      <m:den>
                        <m:r>
                          <a:rPr lang="en-US" altLang="zh-CN" sz="1800" b="0" i="0">
                            <a:solidFill>
                              <a:srgbClr val="6565FF"/>
                            </a:solidFill>
                            <a:latin typeface="Cambria Math" pitchFamily="34" charset="0"/>
                            <a:ea typeface="Cambria Math" pitchFamily="34" charset="-122"/>
                            <a:cs typeface="Cambria Math" pitchFamily="34" charset="-120"/>
                          </a:rPr>
                          <m:t>35.25</m:t>
                        </m:r>
                      </m:den>
                    </m:f>
                    <m:r>
                      <a:rPr lang="en-US" altLang="zh-CN" sz="1800" b="0" i="0">
                        <a:solidFill>
                          <a:srgbClr val="6565FF"/>
                        </a:solidFill>
                        <a:latin typeface="Cambria Math" pitchFamily="34" charset="0"/>
                        <a:ea typeface="Cambria Math" pitchFamily="34" charset="-122"/>
                        <a:cs typeface="Cambria Math" pitchFamily="34" charset="-120"/>
                      </a:rPr>
                      <m:t>&gt;10%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，所以发放的该轮消费券助力消费复苏是不理想的.</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发</a:t>
                </a:r>
                <a:r>
                  <a:rPr lang="en-US" altLang="zh-CN" sz="1800" b="0" i="0">
                    <a:solidFill>
                      <a:srgbClr val="6565FF"/>
                    </a:solidFill>
                    <a:latin typeface="Times New Roman" pitchFamily="34" charset="0"/>
                    <a:ea typeface="微软雅黑" pitchFamily="34" charset="-122"/>
                    <a:cs typeface="Times New Roman" pitchFamily="34" charset="-120"/>
                  </a:rPr>
                  <a:t>放消费券只是影响消费的其中一个因素</a:t>
                </a:r>
                <a:r>
                  <a:rPr lang="en-US" altLang="zh-CN" sz="1800" b="0" i="0" dirty="0">
                    <a:solidFill>
                      <a:srgbClr val="6565FF"/>
                    </a:solidFill>
                    <a:latin typeface="Times New Roman" pitchFamily="34" charset="0"/>
                    <a:ea typeface="微软雅黑" pitchFamily="34" charset="-122"/>
                    <a:cs typeface="Times New Roman" pitchFamily="34" charset="-120"/>
                  </a:rPr>
                  <a:t>，还有其他重要因素，</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比</a:t>
                </a:r>
                <a:r>
                  <a:rPr lang="en-US" altLang="zh-CN" sz="1800" b="0" i="0">
                    <a:solidFill>
                      <a:srgbClr val="6565FF"/>
                    </a:solidFill>
                    <a:latin typeface="Times New Roman" pitchFamily="34" charset="0"/>
                    <a:ea typeface="微软雅黑" pitchFamily="34" charset="-122"/>
                    <a:cs typeface="Times New Roman" pitchFamily="34" charset="-120"/>
                  </a:rPr>
                  <a:t>如</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城市经济发展水平不高，居民的收入水平直接影响了居民的消费水平；</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城市人口数量有限、商品价格水平、消费者偏好</a:t>
                </a:r>
                <a:r>
                  <a:rPr lang="en-US" altLang="zh-CN" sz="1800" b="0" i="0">
                    <a:solidFill>
                      <a:srgbClr val="6565FF"/>
                    </a:solidFill>
                    <a:latin typeface="Times New Roman" pitchFamily="34" charset="0"/>
                    <a:ea typeface="微软雅黑" pitchFamily="34" charset="-122"/>
                    <a:cs typeface="Times New Roman" pitchFamily="34" charset="-120"/>
                  </a:rPr>
                  <a:t>、消费者年龄构成等因素一定程度上影响了消费总量</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a:t>
                </a:r>
                <a:r>
                  <a:rPr lang="en-US" altLang="zh-CN" b="0" i="0" dirty="0">
                    <a:solidFill>
                      <a:srgbClr val="6565FF"/>
                    </a:solidFill>
                    <a:latin typeface="Times New Roman" pitchFamily="34" charset="0"/>
                    <a:ea typeface="微软雅黑" pitchFamily="34" charset="-122"/>
                    <a:cs typeface="Times New Roman" pitchFamily="34" charset="-120"/>
                  </a:rPr>
                  <a:t>只要写出一个合理原因即可）.</a:t>
                </a:r>
                <a:endParaRPr lang="en-US" altLang="zh-CN" dirty="0"/>
              </a:p>
            </p:txBody>
          </p:sp>
        </mc:Choice>
        <mc:Fallback>
          <p:sp>
            <p:nvSpPr>
              <p:cNvPr id="2" name="QO_5_AN.23_1#371d98895?vcp=1&amp;vop=1&amp;pid=7596e41a2&amp;color=36,64,97&amp;vtp=1&amp;bt=1&amp;bbb=1&amp;hb=1"/>
              <p:cNvSpPr>
                <a:spLocks noRot="1" noChangeAspect="1" noMove="1" noResize="1" noEditPoints="1" noAdjustHandles="1" noChangeArrowheads="1" noChangeShapeType="1" noTextEdit="1"/>
              </p:cNvSpPr>
              <p:nvPr/>
            </p:nvSpPr>
            <p:spPr>
              <a:xfrm>
                <a:off x="539496" y="2496616"/>
                <a:ext cx="11109960" cy="2055940"/>
              </a:xfrm>
              <a:prstGeom prst="rect">
                <a:avLst/>
              </a:prstGeom>
              <a:blipFill>
                <a:blip r:embed="rId3"/>
                <a:stretch>
                  <a:fillRect l="-1317" b="-68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ee8263091.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ee8263091.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第9章</a:t>
            </a:r>
            <a:endParaRPr lang="en-US" altLang="zh-CN" sz="5400" dirty="0"/>
          </a:p>
        </p:txBody>
      </p:sp>
      <p:sp>
        <p:nvSpPr>
          <p:cNvPr id="4" name="C_1_BD#ee8263091.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统计</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685580dab.fixed?vcp=1&amp;pid=ee8263091&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685580dab.fixed?vcp=1&amp;pid=ee8263091&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5200"/>
              </a:lnSpc>
            </a:pPr>
            <a:r>
              <a:rPr lang="en-US" altLang="zh-CN" sz="4200" b="1" i="0" dirty="0">
                <a:solidFill>
                  <a:srgbClr val="3D589F"/>
                </a:solidFill>
                <a:latin typeface="微软雅黑" pitchFamily="34" charset="0"/>
                <a:ea typeface="微软雅黑" pitchFamily="34" charset="-122"/>
                <a:cs typeface="微软雅黑" pitchFamily="34" charset="-120"/>
              </a:rPr>
              <a:t>专题4</a:t>
            </a:r>
            <a:endParaRPr lang="en-US" altLang="zh-CN" sz="4200" dirty="0"/>
          </a:p>
        </p:txBody>
      </p:sp>
      <p:sp>
        <p:nvSpPr>
          <p:cNvPr id="4" name="C_2_BD#685580dab.fixed?vcp=1&amp;pid=ee8263091&amp;color=61,88,159&amp;vtp=1&amp;bbb=1&amp;hb=1"/>
          <p:cNvSpPr/>
          <p:nvPr/>
        </p:nvSpPr>
        <p:spPr>
          <a:xfrm>
            <a:off x="4315968" y="2587752"/>
            <a:ext cx="7671816" cy="1818069"/>
          </a:xfrm>
          <a:prstGeom prst="rect">
            <a:avLst/>
          </a:prstGeom>
          <a:noFill/>
          <a:ln/>
        </p:spPr>
        <p:txBody>
          <a:bodyPr wrap="none" lIns="0" tIns="0" rIns="0" bIns="0" rtlCol="0" anchor="t"/>
          <a:lstStyle/>
          <a:p>
            <a:pPr algn="l" latinLnBrk="1">
              <a:lnSpc>
                <a:spcPts val="7600"/>
              </a:lnSpc>
            </a:pPr>
            <a:r>
              <a:rPr lang="en-US" altLang="zh-CN" sz="4200" b="0" i="0">
                <a:solidFill>
                  <a:srgbClr val="3D589F"/>
                </a:solidFill>
                <a:latin typeface="微软雅黑" pitchFamily="34" charset="0"/>
                <a:ea typeface="微软雅黑" pitchFamily="34" charset="-122"/>
                <a:cs typeface="微软雅黑" pitchFamily="34" charset="-120"/>
              </a:rPr>
              <a:t>概率与统计中的开放性与创新性</a:t>
            </a:r>
          </a:p>
          <a:p>
            <a:pPr latinLnBrk="1">
              <a:lnSpc>
                <a:spcPts val="7400"/>
              </a:lnSpc>
            </a:pPr>
            <a:r>
              <a:rPr lang="en-US" altLang="zh-CN" sz="4200" b="0" i="0">
                <a:solidFill>
                  <a:srgbClr val="3D589F"/>
                </a:solidFill>
                <a:latin typeface="微软雅黑" pitchFamily="34" charset="0"/>
                <a:ea typeface="微软雅黑" pitchFamily="34" charset="-122"/>
                <a:cs typeface="微软雅黑" pitchFamily="34" charset="-120"/>
              </a:rPr>
              <a:t>问题</a:t>
            </a:r>
            <a:endParaRPr lang="en-US" altLang="zh-CN" sz="42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_1#a3de9d926?vcp=1&amp;vop=1&amp;pid=685580dab&amp;color=36,64,97&amp;vtp=1&amp;bt=1&amp;bbb=1&amp;hb=1"/>
              <p:cNvSpPr/>
              <p:nvPr/>
            </p:nvSpPr>
            <p:spPr>
              <a:xfrm>
                <a:off x="539496" y="1139843"/>
                <a:ext cx="11109960" cy="1370140"/>
              </a:xfrm>
              <a:prstGeom prst="rect">
                <a:avLst/>
              </a:prstGeom>
              <a:noFill/>
              <a:ln/>
            </p:spPr>
            <p:txBody>
              <a:bodyPr wrap="none" lIns="0" tIns="0" rIns="0" bIns="0" rtlCol="0" anchor="t"/>
              <a:lstStyle/>
              <a:p>
                <a:pPr algn="l" latinLnBrk="1">
                  <a:lnSpc>
                    <a:spcPts val="38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[江西部分学校2025高二期末]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对于随机事件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，定义：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𝑆</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表示在事件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发生的条件下事件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的发</a:t>
                </a:r>
              </a:p>
              <a:p>
                <a:pPr latinLnBrk="1">
                  <a:lnSpc>
                    <a:spcPts val="4200"/>
                  </a:lnSpc>
                </a:pPr>
                <a:r>
                  <a:rPr lang="en-US" altLang="zh-CN" sz="1800" b="0" i="0">
                    <a:solidFill>
                      <a:srgbClr val="244061"/>
                    </a:solidFill>
                    <a:latin typeface="Times New Roman" pitchFamily="34" charset="0"/>
                    <a:ea typeface="微软雅黑" pitchFamily="34" charset="-122"/>
                    <a:cs typeface="Times New Roman" pitchFamily="34" charset="-120"/>
                  </a:rPr>
                  <a:t>生强度</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𝑍</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表示在事件</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𝐴</m:t>
                        </m:r>
                      </m:e>
                    </m:bar>
                  </m:oMath>
                </a14:m>
                <a:r>
                  <a:rPr lang="en-US" altLang="zh-CN" sz="1800" b="0" i="0" dirty="0">
                    <a:solidFill>
                      <a:srgbClr val="244061"/>
                    </a:solidFill>
                    <a:latin typeface="Times New Roman" pitchFamily="34" charset="0"/>
                    <a:ea typeface="微软雅黑" pitchFamily="34" charset="-122"/>
                    <a:cs typeface="Times New Roman" pitchFamily="34" charset="-120"/>
                  </a:rPr>
                  <a:t>发生的条件下事件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的发生强度</a:t>
                </a:r>
                <a:r>
                  <a:rPr lang="en-US" altLang="zh-CN" sz="1800" b="0" i="0">
                    <a:solidFill>
                      <a:srgbClr val="244061"/>
                    </a:solidFill>
                    <a:latin typeface="Times New Roman" pitchFamily="34" charset="0"/>
                    <a:ea typeface="微软雅黑" pitchFamily="34" charset="-122"/>
                    <a:cs typeface="Times New Roman" pitchFamily="34" charset="-120"/>
                  </a:rPr>
                  <a:t>．某著名生物科研所为研究在职工作者患有肥胖</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症与经常喝某种饮料的关系</a:t>
                </a:r>
                <a:r>
                  <a:rPr lang="en-US" altLang="zh-CN" b="0" i="0" dirty="0">
                    <a:solidFill>
                      <a:srgbClr val="244061"/>
                    </a:solidFill>
                    <a:latin typeface="Times New Roman" pitchFamily="34" charset="0"/>
                    <a:ea typeface="微软雅黑" pitchFamily="34" charset="-122"/>
                    <a:cs typeface="Times New Roman" pitchFamily="34" charset="-120"/>
                  </a:rPr>
                  <a:t>，随机调查了某地区100位在职工作者，统计数据如表所示．</a:t>
                </a:r>
                <a:endParaRPr lang="en-US" altLang="zh-CN" dirty="0"/>
              </a:p>
            </p:txBody>
          </p:sp>
        </mc:Choice>
        <mc:Fallback>
          <p:sp>
            <p:nvSpPr>
              <p:cNvPr id="2" name="QO_3_BD.1_1#a3de9d926?vcp=1&amp;vop=1&amp;pid=685580dab&amp;color=36,64,97&amp;vtp=1&amp;bt=1&amp;bbb=1&amp;hb=1"/>
              <p:cNvSpPr>
                <a:spLocks noRot="1" noChangeAspect="1" noMove="1" noResize="1" noEditPoints="1" noAdjustHandles="1" noChangeArrowheads="1" noChangeShapeType="1" noTextEdit="1"/>
              </p:cNvSpPr>
              <p:nvPr/>
            </p:nvSpPr>
            <p:spPr>
              <a:xfrm>
                <a:off x="539496" y="1139843"/>
                <a:ext cx="11109960" cy="1370140"/>
              </a:xfrm>
              <a:prstGeom prst="rect">
                <a:avLst/>
              </a:prstGeom>
              <a:blipFill>
                <a:blip r:embed="rId3"/>
                <a:stretch>
                  <a:fillRect l="-1317" r="-1482" b="-9778"/>
                </a:stretch>
              </a:blipFill>
              <a:ln/>
            </p:spPr>
            <p:txBody>
              <a:bodyPr/>
              <a:lstStyle/>
              <a:p>
                <a:r>
                  <a:rPr lang="zh-CN" altLang="en-US">
                    <a:noFill/>
                  </a:rPr>
                  <a:t> </a:t>
                </a:r>
              </a:p>
            </p:txBody>
          </p:sp>
        </mc:Fallback>
      </mc:AlternateContent>
      <p:graphicFrame>
        <p:nvGraphicFramePr>
          <p:cNvPr id="5" name="QO_3_BD.1_2#a3de9d926?colgroup=12,25,8&amp;vcp=1&amp;vop=1&amp;pid=685580dab&amp;color=36,64,97&amp;vtp=1&amp;bbb=1"/>
          <p:cNvGraphicFramePr>
            <a:graphicFrameLocks noGrp="1"/>
          </p:cNvGraphicFramePr>
          <p:nvPr>
            <p:extLst>
              <p:ext uri="{D42A27DB-BD31-4B8C-83A1-F6EECF244321}">
                <p14:modId xmlns:p14="http://schemas.microsoft.com/office/powerpoint/2010/main" val="3039947100"/>
              </p:ext>
            </p:extLst>
          </p:nvPr>
        </p:nvGraphicFramePr>
        <p:xfrm>
          <a:off x="539496" y="2643142"/>
          <a:ext cx="11073384" cy="1940245"/>
        </p:xfrm>
        <a:graphic>
          <a:graphicData uri="http://schemas.openxmlformats.org/drawingml/2006/table">
            <a:tbl>
              <a:tblPr/>
              <a:tblGrid>
                <a:gridCol w="3099816">
                  <a:extLst>
                    <a:ext uri="{9D8B030D-6E8A-4147-A177-3AD203B41FA5}">
                      <a16:colId xmlns:a16="http://schemas.microsoft.com/office/drawing/2014/main" val="20000"/>
                    </a:ext>
                  </a:extLst>
                </a:gridCol>
                <a:gridCol w="2990088">
                  <a:extLst>
                    <a:ext uri="{9D8B030D-6E8A-4147-A177-3AD203B41FA5}">
                      <a16:colId xmlns:a16="http://schemas.microsoft.com/office/drawing/2014/main" val="20001"/>
                    </a:ext>
                  </a:extLst>
                </a:gridCol>
                <a:gridCol w="2990088">
                  <a:extLst>
                    <a:ext uri="{9D8B030D-6E8A-4147-A177-3AD203B41FA5}">
                      <a16:colId xmlns:a16="http://schemas.microsoft.com/office/drawing/2014/main" val="20002"/>
                    </a:ext>
                  </a:extLst>
                </a:gridCol>
                <a:gridCol w="1993392">
                  <a:extLst>
                    <a:ext uri="{9D8B030D-6E8A-4147-A177-3AD203B41FA5}">
                      <a16:colId xmlns:a16="http://schemas.microsoft.com/office/drawing/2014/main" val="20003"/>
                    </a:ext>
                  </a:extLst>
                </a:gridCol>
              </a:tblGrid>
              <a:tr h="385382">
                <a:tc rowSpan="2">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喝该种饮料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肥胖症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rowSpan="2">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5382">
                <a:tc vMerge="1">
                  <a:txBody>
                    <a:bodyPr/>
                    <a:lstStyle/>
                    <a:p>
                      <a:endParaRPr lang="zh-CN"/>
                    </a:p>
                  </a:txBody>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患有肥胖症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不患有肥胖症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经常喝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不经常喝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AlternateContent xmlns:mc="http://schemas.openxmlformats.org/markup-compatibility/2006">
        <mc:Choice xmlns:a14="http://schemas.microsoft.com/office/drawing/2010/main" Requires="a14">
          <p:sp>
            <p:nvSpPr>
              <p:cNvPr id="4" name="QO_4_BD.2_1#63e725131?vcp=1&amp;vop=1&amp;pid=a3de9d926&amp;color=36,64,97&amp;vtp=1&amp;bbb=1"/>
              <p:cNvSpPr/>
              <p:nvPr/>
            </p:nvSpPr>
            <p:spPr>
              <a:xfrm>
                <a:off x="539496" y="471324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判断是否有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的把握认为该地区在职工作者患有肥胖症与经常喝该种饮料之间有关联；</a:t>
                </a:r>
                <a:endParaRPr lang="en-US" altLang="zh-CN" sz="1800" dirty="0"/>
              </a:p>
            </p:txBody>
          </p:sp>
        </mc:Choice>
        <mc:Fallback>
          <p:sp>
            <p:nvSpPr>
              <p:cNvPr id="4" name="QO_4_BD.2_1#63e725131?vcp=1&amp;vop=1&amp;pid=a3de9d926&amp;color=36,64,97&amp;vtp=1&amp;bbb=1"/>
              <p:cNvSpPr>
                <a:spLocks noRot="1" noChangeAspect="1" noMove="1" noResize="1" noEditPoints="1" noAdjustHandles="1" noChangeArrowheads="1" noChangeShapeType="1" noTextEdit="1"/>
              </p:cNvSpPr>
              <p:nvPr/>
            </p:nvSpPr>
            <p:spPr>
              <a:xfrm>
                <a:off x="539496" y="4713242"/>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3_1#63e725131?vcp=1&amp;vop=1&amp;pid=a3de9d926&amp;color=36,64,97&amp;vtp=1&amp;bbb=1"/>
              <p:cNvSpPr/>
              <p:nvPr/>
            </p:nvSpPr>
            <p:spPr>
              <a:xfrm>
                <a:off x="539496" y="5077732"/>
                <a:ext cx="11109960" cy="836930"/>
              </a:xfrm>
              <a:prstGeom prst="rect">
                <a:avLst/>
              </a:prstGeom>
              <a:noFill/>
              <a:ln/>
            </p:spPr>
            <p:txBody>
              <a:bodyPr wrap="none" lIns="0" tIns="0" rIns="0" bIns="0" rtlCol="0" anchor="t"/>
              <a:lstStyle/>
              <a:p>
                <a:pPr algn="l" latinLnBrk="1">
                  <a:lnSpc>
                    <a:spcPts val="3800"/>
                  </a:lnSpc>
                </a:pPr>
                <a:r>
                  <a:rPr lang="en-US" altLang="zh-CN" sz="1800" b="0" i="0" dirty="0">
                    <a:solidFill>
                      <a:srgbClr val="6565FF"/>
                    </a:solidFill>
                    <a:latin typeface="Times New Roman" pitchFamily="34" charset="0"/>
                    <a:ea typeface="微软雅黑" pitchFamily="34" charset="-122"/>
                    <a:cs typeface="Times New Roman" pitchFamily="34" charset="-120"/>
                  </a:rPr>
                  <a:t>【解】根据列联表中数据可得</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𝜒</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100×(16×18−34×32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50×50×48×52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400</m:t>
                        </m:r>
                      </m:num>
                      <m:den>
                        <m:r>
                          <a:rPr lang="en-US" altLang="zh-CN" sz="1800" b="0" i="0">
                            <a:solidFill>
                              <a:srgbClr val="6565FF"/>
                            </a:solidFill>
                            <a:latin typeface="Cambria Math" pitchFamily="34" charset="0"/>
                            <a:ea typeface="Cambria Math" pitchFamily="34" charset="-122"/>
                            <a:cs typeface="Cambria Math" pitchFamily="34" charset="-120"/>
                          </a:rPr>
                          <m:t>39</m:t>
                        </m:r>
                      </m:den>
                    </m:f>
                    <m:r>
                      <a:rPr lang="en-US" altLang="zh-CN" sz="1800" b="0" i="0">
                        <a:solidFill>
                          <a:srgbClr val="6565FF"/>
                        </a:solidFill>
                        <a:latin typeface="Cambria Math" pitchFamily="34" charset="0"/>
                        <a:ea typeface="Cambria Math" pitchFamily="34" charset="-122"/>
                        <a:cs typeface="Cambria Math" pitchFamily="34" charset="-120"/>
                      </a:rPr>
                      <m:t>≈10.256&gt;7.879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99.5%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的把握认为该地区在职工作者患有肥胖症与经常喝该种饮料有关联．</a:t>
                </a:r>
                <a:endParaRPr lang="en-US" altLang="zh-CN" sz="1800" dirty="0"/>
              </a:p>
            </p:txBody>
          </p:sp>
        </mc:Choice>
        <mc:Fallback>
          <p:sp>
            <p:nvSpPr>
              <p:cNvPr id="3" name="QO_4_AN.3_1#63e725131?vcp=1&amp;vop=1&amp;pid=a3de9d926&amp;color=36,64,97&amp;vtp=1&amp;bbb=1"/>
              <p:cNvSpPr>
                <a:spLocks noRot="1" noChangeAspect="1" noMove="1" noResize="1" noEditPoints="1" noAdjustHandles="1" noChangeArrowheads="1" noChangeShapeType="1" noTextEdit="1"/>
              </p:cNvSpPr>
              <p:nvPr/>
            </p:nvSpPr>
            <p:spPr>
              <a:xfrm>
                <a:off x="539496" y="5077732"/>
                <a:ext cx="11109960" cy="836930"/>
              </a:xfrm>
              <a:prstGeom prst="rect">
                <a:avLst/>
              </a:prstGeom>
              <a:blipFill>
                <a:blip r:embed="rId5"/>
                <a:stretch>
                  <a:fillRect l="-1317" b="-1678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_1#034cc3be8?vcp=1&amp;vop=1&amp;pid=a3de9d926&amp;color=36,64,97&amp;vtp=1&amp;bt=1&amp;bbb=1"/>
              <p:cNvSpPr/>
              <p:nvPr/>
            </p:nvSpPr>
            <p:spPr>
              <a:xfrm>
                <a:off x="539496" y="2475756"/>
                <a:ext cx="11109960" cy="533400"/>
              </a:xfrm>
              <a:prstGeom prst="rect">
                <a:avLst/>
              </a:prstGeom>
              <a:noFill/>
              <a:ln/>
            </p:spPr>
            <p:txBody>
              <a:bodyPr wrap="none" lIns="0" tIns="0" rIns="0" bIns="0" rtlCol="0" anchor="t"/>
              <a:lstStyle/>
              <a:p>
                <a:pPr algn="l" latinLnBrk="1">
                  <a:lnSpc>
                    <a:spcPts val="4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𝑆</m:t>
                        </m:r>
                      </m:num>
                      <m:den>
                        <m:r>
                          <a:rPr lang="en-US" altLang="zh-CN" sz="1800" b="0" i="0">
                            <a:solidFill>
                              <a:srgbClr val="244061"/>
                            </a:solidFill>
                            <a:latin typeface="Cambria Math" pitchFamily="34" charset="0"/>
                            <a:ea typeface="Cambria Math" pitchFamily="34" charset="-122"/>
                            <a:cs typeface="Cambria Math" pitchFamily="34" charset="-120"/>
                          </a:rPr>
                          <m:t>𝑍</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4_BD.4_1#034cc3be8?vcp=1&amp;vop=1&amp;pid=a3de9d926&amp;color=36,64,97&amp;vtp=1&amp;bt=1&amp;bbb=1"/>
              <p:cNvSpPr>
                <a:spLocks noRot="1" noChangeAspect="1" noMove="1" noResize="1" noEditPoints="1" noAdjustHandles="1" noChangeArrowheads="1" noChangeShapeType="1" noTextEdit="1"/>
              </p:cNvSpPr>
              <p:nvPr/>
            </p:nvSpPr>
            <p:spPr>
              <a:xfrm>
                <a:off x="539496" y="2475756"/>
                <a:ext cx="11109960" cy="533400"/>
              </a:xfrm>
              <a:prstGeom prst="rect">
                <a:avLst/>
              </a:prstGeom>
              <a:blipFill>
                <a:blip r:embed="rId3"/>
                <a:stretch>
                  <a:fillRect l="-1317"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5_1#034cc3be8?vcp=1&amp;vop=1&amp;pid=a3de9d926&amp;color=36,64,97&amp;vtp=1&amp;bbb=1"/>
              <p:cNvSpPr/>
              <p:nvPr/>
            </p:nvSpPr>
            <p:spPr>
              <a:xfrm>
                <a:off x="539496" y="3002552"/>
                <a:ext cx="11109960" cy="1600200"/>
              </a:xfrm>
              <a:prstGeom prst="rect">
                <a:avLst/>
              </a:prstGeom>
              <a:noFill/>
              <a:ln/>
            </p:spPr>
            <p:txBody>
              <a:bodyPr wrap="none" lIns="0" tIns="0" rIns="0" bIns="0" rtlCol="0" anchor="t"/>
              <a:lstStyle/>
              <a:p>
                <a:pPr algn="l" latinLnBrk="1">
                  <a:lnSpc>
                    <a:spcPts val="4200"/>
                  </a:lnSpc>
                </a:pPr>
                <a:r>
                  <a:rPr lang="en-US" altLang="zh-CN" sz="1800" b="0"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𝑆</m:t>
                        </m:r>
                      </m:num>
                      <m:den>
                        <m:r>
                          <a:rPr lang="en-US" altLang="zh-CN" sz="1800" b="0" i="0">
                            <a:solidFill>
                              <a:srgbClr val="6565FF"/>
                            </a:solidFill>
                            <a:latin typeface="Cambria Math" pitchFamily="34" charset="0"/>
                            <a:ea typeface="Cambria Math" pitchFamily="34" charset="-122"/>
                            <a:cs typeface="Cambria Math" pitchFamily="34" charset="-120"/>
                          </a:rPr>
                          <m:t>𝑍</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左</a:t>
                </a:r>
                <a:r>
                  <a:rPr lang="en-US" altLang="zh-CN" sz="1800" b="0" i="0" dirty="0">
                    <a:solidFill>
                      <a:srgbClr val="6565FF"/>
                    </a:solidFill>
                    <a:latin typeface="Times New Roman" pitchFamily="34" charset="0"/>
                    <a:ea typeface="微软雅黑" pitchFamily="34" charset="-122"/>
                    <a:cs typeface="Times New Roman" pitchFamily="34" charset="-120"/>
                  </a:rPr>
                  <a:t>、右两边展开式相同，故</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𝑆</m:t>
                        </m:r>
                      </m:num>
                      <m:den>
                        <m:r>
                          <a:rPr lang="en-US" altLang="zh-CN" sz="1800" b="0" i="0">
                            <a:solidFill>
                              <a:srgbClr val="6565FF"/>
                            </a:solidFill>
                            <a:latin typeface="Cambria Math" pitchFamily="34" charset="0"/>
                            <a:ea typeface="Cambria Math" pitchFamily="34" charset="-122"/>
                            <a:cs typeface="Cambria Math" pitchFamily="34" charset="-120"/>
                          </a:rPr>
                          <m:t>𝑍</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得证．</a:t>
                </a:r>
                <a:endParaRPr lang="en-US" altLang="zh-CN" sz="1800" dirty="0"/>
              </a:p>
            </p:txBody>
          </p:sp>
        </mc:Choice>
        <mc:Fallback>
          <p:sp>
            <p:nvSpPr>
              <p:cNvPr id="3" name="QO_4_AN.5_1#034cc3be8?vcp=1&amp;vop=1&amp;pid=a3de9d926&amp;color=36,64,97&amp;vtp=1&amp;bbb=1"/>
              <p:cNvSpPr>
                <a:spLocks noRot="1" noChangeAspect="1" noMove="1" noResize="1" noEditPoints="1" noAdjustHandles="1" noChangeArrowheads="1" noChangeShapeType="1" noTextEdit="1"/>
              </p:cNvSpPr>
              <p:nvPr/>
            </p:nvSpPr>
            <p:spPr>
              <a:xfrm>
                <a:off x="539496" y="3002552"/>
                <a:ext cx="11109960" cy="1600200"/>
              </a:xfrm>
              <a:prstGeom prst="rect">
                <a:avLst/>
              </a:prstGeom>
              <a:blipFill>
                <a:blip r:embed="rId4"/>
                <a:stretch>
                  <a:fillRect l="-1317" b="-305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_1#90c6320c7?vcp=1&amp;vop=1&amp;pid=a3de9d926&amp;color=36,64,97&amp;vtp=1&amp;bt=1&amp;bbb=1&amp;hb=1"/>
              <p:cNvSpPr/>
              <p:nvPr/>
            </p:nvSpPr>
            <p:spPr>
              <a:xfrm>
                <a:off x="539496" y="1695785"/>
                <a:ext cx="11109960" cy="13716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从该地区的在职工作者中任取一位，记事件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为“此人患有肥胖症”，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为“此人经常喝该种饮料</a:t>
                </a:r>
                <a:r>
                  <a:rPr lang="en-US" altLang="zh-CN" sz="1800" b="0" i="0">
                    <a:solidFill>
                      <a:srgbClr val="244061"/>
                    </a:solidFill>
                    <a:latin typeface="Times New Roman" pitchFamily="34" charset="0"/>
                    <a:ea typeface="微软雅黑" pitchFamily="34" charset="-122"/>
                    <a:cs typeface="Times New Roman" pitchFamily="34" charset="-120"/>
                  </a:rPr>
                  <a:t>”，利用调</a:t>
                </a:r>
              </a:p>
              <a:p>
                <a:pPr latinLnBrk="1">
                  <a:lnSpc>
                    <a:spcPts val="3400"/>
                  </a:lnSpc>
                </a:pPr>
                <a:r>
                  <a:rPr lang="en-US" altLang="zh-CN" sz="1800" b="0" i="0">
                    <a:solidFill>
                      <a:srgbClr val="244061"/>
                    </a:solidFill>
                    <a:latin typeface="Times New Roman" pitchFamily="34" charset="0"/>
                    <a:ea typeface="微软雅黑" pitchFamily="34" charset="-122"/>
                    <a:cs typeface="Times New Roman" pitchFamily="34" charset="-120"/>
                  </a:rPr>
                  <a:t>查的样本数据</a:t>
                </a:r>
                <a:r>
                  <a:rPr lang="en-US" altLang="zh-CN" sz="1800" b="0" i="0" dirty="0">
                    <a:solidFill>
                      <a:srgbClr val="244061"/>
                    </a:solidFill>
                    <a:latin typeface="Times New Roman" pitchFamily="34" charset="0"/>
                    <a:ea typeface="微软雅黑" pitchFamily="34" charset="-122"/>
                    <a:cs typeface="Times New Roman" pitchFamily="34" charset="-120"/>
                  </a:rPr>
                  <a:t>，估计</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𝑆</m:t>
                        </m:r>
                      </m:num>
                      <m:den>
                        <m:r>
                          <a:rPr lang="en-US" altLang="zh-CN" sz="1800" b="0" i="0">
                            <a:solidFill>
                              <a:srgbClr val="244061"/>
                            </a:solidFill>
                            <a:latin typeface="Cambria Math" pitchFamily="34" charset="0"/>
                            <a:ea typeface="Cambria Math" pitchFamily="34" charset="-122"/>
                            <a:cs typeface="Cambria Math" pitchFamily="34" charset="-120"/>
                          </a:rPr>
                          <m:t>𝑍</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a:t>
                </a:r>
                <a:endParaRPr lang="en-US" altLang="zh-CN" sz="1800" dirty="0"/>
              </a:p>
              <a:p>
                <a:pPr latinLnBrk="1">
                  <a:lnSpc>
                    <a:spcPts val="4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附</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𝜒</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𝑎𝑑</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𝑏𝑐</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m:t>
                            </m:r>
                          </m:e>
                          <m:sup>
                            <m:r>
                              <a:rPr lang="en-US" altLang="zh-CN" b="0" i="0">
                                <a:solidFill>
                                  <a:srgbClr val="244061"/>
                                </a:solidFill>
                                <a:latin typeface="Cambria Math" pitchFamily="34" charset="0"/>
                                <a:ea typeface="Cambria Math" pitchFamily="34" charset="-122"/>
                                <a:cs typeface="Cambria Math" pitchFamily="34" charset="-120"/>
                              </a:rPr>
                              <m:t>2</m:t>
                            </m:r>
                          </m:sup>
                        </m:sSup>
                      </m:num>
                      <m:den>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m:t>
                        </m:r>
                      </m:den>
                    </m:f>
                  </m:oMath>
                </a14:m>
                <a:r>
                  <a:rPr lang="en-US" altLang="zh-CN"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4_BD.6_1#90c6320c7?vcp=1&amp;vop=1&amp;pid=a3de9d926&amp;color=36,64,97&amp;vtp=1&amp;bt=1&amp;bbb=1&amp;hb=1"/>
              <p:cNvSpPr>
                <a:spLocks noRot="1" noChangeAspect="1" noMove="1" noResize="1" noEditPoints="1" noAdjustHandles="1" noChangeArrowheads="1" noChangeShapeType="1" noTextEdit="1"/>
              </p:cNvSpPr>
              <p:nvPr/>
            </p:nvSpPr>
            <p:spPr>
              <a:xfrm>
                <a:off x="539496" y="1695785"/>
                <a:ext cx="11109960" cy="1371600"/>
              </a:xfrm>
              <a:prstGeom prst="rect">
                <a:avLst/>
              </a:prstGeom>
              <a:blipFill>
                <a:blip r:embed="rId3"/>
                <a:stretch>
                  <a:fillRect l="-1317" b="-355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7" name="QO_4_BD.6_2#90c6320c7?colgroup=9,7,7,7,7,7&amp;vcp=1&amp;vop=1&amp;pid=a3de9d926&amp;color=36,64,97&amp;vtp=1&amp;bbb=1"/>
              <p:cNvGraphicFramePr>
                <a:graphicFrameLocks noGrp="1"/>
              </p:cNvGraphicFramePr>
              <p:nvPr>
                <p:extLst>
                  <p:ext uri="{D42A27DB-BD31-4B8C-83A1-F6EECF244321}">
                    <p14:modId xmlns:p14="http://schemas.microsoft.com/office/powerpoint/2010/main" val="3305249076"/>
                  </p:ext>
                </p:extLst>
              </p:nvPr>
            </p:nvGraphicFramePr>
            <p:xfrm>
              <a:off x="539496" y="3196862"/>
              <a:ext cx="11064240" cy="779654"/>
            </p:xfrm>
            <a:graphic>
              <a:graphicData uri="http://schemas.openxmlformats.org/drawingml/2006/table">
                <a:tbl>
                  <a:tblPr/>
                  <a:tblGrid>
                    <a:gridCol w="2240280">
                      <a:extLst>
                        <a:ext uri="{9D8B030D-6E8A-4147-A177-3AD203B41FA5}">
                          <a16:colId xmlns:a16="http://schemas.microsoft.com/office/drawing/2014/main" val="20000"/>
                        </a:ext>
                      </a:extLst>
                    </a:gridCol>
                    <a:gridCol w="1764792">
                      <a:extLst>
                        <a:ext uri="{9D8B030D-6E8A-4147-A177-3AD203B41FA5}">
                          <a16:colId xmlns:a16="http://schemas.microsoft.com/office/drawing/2014/main" val="20001"/>
                        </a:ext>
                      </a:extLst>
                    </a:gridCol>
                    <a:gridCol w="1764792">
                      <a:extLst>
                        <a:ext uri="{9D8B030D-6E8A-4147-A177-3AD203B41FA5}">
                          <a16:colId xmlns:a16="http://schemas.microsoft.com/office/drawing/2014/main" val="20002"/>
                        </a:ext>
                      </a:extLst>
                    </a:gridCol>
                    <a:gridCol w="1764792">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764792">
                      <a:extLst>
                        <a:ext uri="{9D8B030D-6E8A-4147-A177-3AD203B41FA5}">
                          <a16:colId xmlns:a16="http://schemas.microsoft.com/office/drawing/2014/main" val="20005"/>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𝑃</m:t>
                              </m:r>
                              <m:r>
                                <a:rPr lang="en-US" altLang="zh-CN" sz="1800" b="0" i="0" spc="-100">
                                  <a:solidFill>
                                    <a:srgbClr val="244061"/>
                                  </a:solidFill>
                                  <a:latin typeface="Cambria Math" pitchFamily="34" charset="0"/>
                                  <a:ea typeface="Cambria Math" pitchFamily="34" charset="-122"/>
                                  <a:cs typeface="Cambria Math" pitchFamily="34" charset="-120"/>
                                </a:rPr>
                                <m:t>(</m:t>
                              </m:r>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𝜒</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𝑘</m:t>
                                  </m:r>
                                </m:e>
                                <m:sub>
                                  <m:r>
                                    <a:rPr lang="en-US" altLang="zh-CN" sz="1800" b="0" i="0" spc="-100">
                                      <a:solidFill>
                                        <a:srgbClr val="244061"/>
                                      </a:solidFill>
                                      <a:latin typeface="Cambria Math" pitchFamily="34" charset="0"/>
                                      <a:ea typeface="Cambria Math" pitchFamily="34" charset="-122"/>
                                      <a:cs typeface="Cambria Math" pitchFamily="34" charset="-120"/>
                                    </a:rPr>
                                    <m:t>0</m:t>
                                  </m:r>
                                </m:sub>
                              </m:sSub>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𝑘</m:t>
                                  </m:r>
                                </m:e>
                                <m:sub>
                                  <m:r>
                                    <a:rPr lang="en-US" altLang="zh-CN" sz="1800" b="0" i="0" spc="-100">
                                      <a:solidFill>
                                        <a:srgbClr val="244061"/>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7" name="QO_4_BD.6_2#90c6320c7?colgroup=9,7,7,7,7,7&amp;vcp=1&amp;vop=1&amp;pid=a3de9d926&amp;color=36,64,97&amp;vtp=1&amp;bbb=1"/>
              <p:cNvGraphicFramePr>
                <a:graphicFrameLocks noGrp="1"/>
              </p:cNvGraphicFramePr>
              <p:nvPr>
                <p:extLst>
                  <p:ext uri="{D42A27DB-BD31-4B8C-83A1-F6EECF244321}">
                    <p14:modId xmlns:p14="http://schemas.microsoft.com/office/powerpoint/2010/main" val="3305249076"/>
                  </p:ext>
                </p:extLst>
              </p:nvPr>
            </p:nvGraphicFramePr>
            <p:xfrm>
              <a:off x="539496" y="3196862"/>
              <a:ext cx="11064240" cy="779654"/>
            </p:xfrm>
            <a:graphic>
              <a:graphicData uri="http://schemas.openxmlformats.org/drawingml/2006/table">
                <a:tbl>
                  <a:tblPr/>
                  <a:tblGrid>
                    <a:gridCol w="2240280">
                      <a:extLst>
                        <a:ext uri="{9D8B030D-6E8A-4147-A177-3AD203B41FA5}">
                          <a16:colId xmlns:a16="http://schemas.microsoft.com/office/drawing/2014/main" val="20000"/>
                        </a:ext>
                      </a:extLst>
                    </a:gridCol>
                    <a:gridCol w="1764792">
                      <a:extLst>
                        <a:ext uri="{9D8B030D-6E8A-4147-A177-3AD203B41FA5}">
                          <a16:colId xmlns:a16="http://schemas.microsoft.com/office/drawing/2014/main" val="20001"/>
                        </a:ext>
                      </a:extLst>
                    </a:gridCol>
                    <a:gridCol w="1764792">
                      <a:extLst>
                        <a:ext uri="{9D8B030D-6E8A-4147-A177-3AD203B41FA5}">
                          <a16:colId xmlns:a16="http://schemas.microsoft.com/office/drawing/2014/main" val="20002"/>
                        </a:ext>
                      </a:extLst>
                    </a:gridCol>
                    <a:gridCol w="1764792">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764792">
                      <a:extLst>
                        <a:ext uri="{9D8B030D-6E8A-4147-A177-3AD203B41FA5}">
                          <a16:colId xmlns:a16="http://schemas.microsoft.com/office/drawing/2014/main" val="20005"/>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72" t="-1538" r="-394022"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72" t="-103125" r="-394022"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4_AN.7_1#90c6320c7?vcp=1&amp;vop=1&amp;pid=a3de9d926&amp;color=36,64,97&amp;vtp=1&amp;bbb=1"/>
              <p:cNvSpPr/>
              <p:nvPr/>
            </p:nvSpPr>
            <p:spPr>
              <a:xfrm>
                <a:off x="539496" y="4111262"/>
                <a:ext cx="11109960" cy="96520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【解】由样本数据可得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17</m:t>
                        </m:r>
                      </m:num>
                      <m:den>
                        <m:r>
                          <a:rPr lang="en-US" altLang="zh-CN" sz="1800" b="0" i="0">
                            <a:solidFill>
                              <a:srgbClr val="6565FF"/>
                            </a:solidFill>
                            <a:latin typeface="Cambria Math" pitchFamily="34" charset="0"/>
                            <a:ea typeface="Cambria Math" pitchFamily="34" charset="-122"/>
                            <a:cs typeface="Cambria Math" pitchFamily="34" charset="-120"/>
                          </a:rPr>
                          <m:t>26</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26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𝑆</m:t>
                        </m:r>
                      </m:num>
                      <m:den>
                        <m:r>
                          <a:rPr lang="en-US" altLang="zh-CN" sz="1800" b="0" i="0">
                            <a:solidFill>
                              <a:srgbClr val="6565FF"/>
                            </a:solidFill>
                            <a:latin typeface="Cambria Math" pitchFamily="34" charset="0"/>
                            <a:ea typeface="Cambria Math" pitchFamily="34" charset="-122"/>
                            <a:cs typeface="Cambria Math" pitchFamily="34" charset="-120"/>
                          </a:rPr>
                          <m:t>𝑍</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17</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34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4_AN.7_1#90c6320c7?vcp=1&amp;vop=1&amp;pid=a3de9d926&amp;color=36,64,97&amp;vtp=1&amp;bbb=1"/>
              <p:cNvSpPr>
                <a:spLocks noRot="1" noChangeAspect="1" noMove="1" noResize="1" noEditPoints="1" noAdjustHandles="1" noChangeArrowheads="1" noChangeShapeType="1" noTextEdit="1"/>
              </p:cNvSpPr>
              <p:nvPr/>
            </p:nvSpPr>
            <p:spPr>
              <a:xfrm>
                <a:off x="539496" y="4111262"/>
                <a:ext cx="11109960" cy="965200"/>
              </a:xfrm>
              <a:prstGeom prst="rect">
                <a:avLst/>
              </a:prstGeom>
              <a:blipFill>
                <a:blip r:embed="rId5"/>
                <a:stretch>
                  <a:fillRect l="-1317" b="-44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O_3_BD.8_1#8d8dba622?vcp=1&amp;vop=1&amp;pid=685580dab&amp;color=36,64,97&amp;vtp=1&amp;bt=1&amp;bbb=1&amp;hb=1"/>
          <p:cNvSpPr/>
          <p:nvPr/>
        </p:nvSpPr>
        <p:spPr>
          <a:xfrm>
            <a:off x="539496" y="1010462"/>
            <a:ext cx="11109960" cy="28687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某市的体育中考成绩以分数</a:t>
            </a:r>
            <a:r>
              <a:rPr lang="en-US" altLang="zh-CN" sz="1800" b="0" i="0" dirty="0">
                <a:solidFill>
                  <a:srgbClr val="244061"/>
                </a:solidFill>
                <a:latin typeface="仿宋" pitchFamily="34" charset="0"/>
                <a:ea typeface="仿宋" pitchFamily="34" charset="-122"/>
                <a:cs typeface="仿宋" pitchFamily="34" charset="-120"/>
              </a:rPr>
              <a:t>[满分40分计入中考总分]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和等级作为高中阶段学校招生投档录取依据</a:t>
            </a:r>
            <a:r>
              <a:rPr lang="en-US" altLang="zh-CN" sz="1800" b="0" i="0">
                <a:solidFill>
                  <a:srgbClr val="244061"/>
                </a:solidFill>
                <a:latin typeface="Times New Roman" pitchFamily="34" charset="0"/>
                <a:ea typeface="微软雅黑" pitchFamily="34" charset="-122"/>
                <a:cs typeface="Times New Roman" pitchFamily="34" charset="-120"/>
              </a:rPr>
              <a:t>.考试由</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必考类</a:t>
            </a:r>
            <a:r>
              <a:rPr lang="en-US" altLang="zh-CN" sz="1800" b="0" i="0" dirty="0">
                <a:solidFill>
                  <a:srgbClr val="244061"/>
                </a:solidFill>
                <a:latin typeface="Times New Roman" pitchFamily="34" charset="0"/>
                <a:ea typeface="微软雅黑" pitchFamily="34" charset="-122"/>
                <a:cs typeface="Times New Roman" pitchFamily="34" charset="-120"/>
              </a:rPr>
              <a:t>、抽考类、抽选考类三部分组成，必考类是由笔试体育保健知识（分值4分），男生1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000米跑、</a:t>
            </a:r>
            <a:r>
              <a:rPr lang="en-US" altLang="zh-CN" sz="1800" b="0" i="0">
                <a:solidFill>
                  <a:srgbClr val="244061"/>
                </a:solidFill>
                <a:latin typeface="Times New Roman" pitchFamily="34" charset="0"/>
                <a:ea typeface="微软雅黑" pitchFamily="34" charset="-122"/>
                <a:cs typeface="Times New Roman" pitchFamily="34" charset="-120"/>
              </a:rPr>
              <a:t>女生800</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米跑</a:t>
            </a:r>
            <a:r>
              <a:rPr lang="en-US" altLang="zh-CN" sz="1800" b="0" i="0" dirty="0">
                <a:solidFill>
                  <a:srgbClr val="244061"/>
                </a:solidFill>
                <a:latin typeface="Times New Roman" pitchFamily="34" charset="0"/>
                <a:ea typeface="微软雅黑" pitchFamily="34" charset="-122"/>
                <a:cs typeface="Times New Roman" pitchFamily="34" charset="-120"/>
              </a:rPr>
              <a:t>（分值15分）组成的；抽考类是由市教育局从篮球、足球、排球这三项技能中抽选一项考试（分值5</a:t>
            </a:r>
            <a:r>
              <a:rPr lang="en-US" altLang="zh-CN" sz="1800" b="0" i="0">
                <a:solidFill>
                  <a:srgbClr val="244061"/>
                </a:solidFill>
                <a:latin typeface="Times New Roman" pitchFamily="34" charset="0"/>
                <a:ea typeface="微软雅黑" pitchFamily="34" charset="-122"/>
                <a:cs typeface="Times New Roman" pitchFamily="34" charset="-120"/>
              </a:rPr>
              <a:t>分）；</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抽选考类是由市教育局在立定跳远</a:t>
            </a:r>
            <a:r>
              <a:rPr lang="en-US" altLang="zh-CN" sz="1800" b="0" i="0" dirty="0">
                <a:solidFill>
                  <a:srgbClr val="244061"/>
                </a:solidFill>
                <a:latin typeface="Times New Roman" pitchFamily="34" charset="0"/>
                <a:ea typeface="微软雅黑" pitchFamily="34" charset="-122"/>
                <a:cs typeface="Times New Roman" pitchFamily="34" charset="-120"/>
              </a:rPr>
              <a:t>、1分钟跳绳、引体向上（男）、斜身引体（女）、双手头上前掷实心球</a:t>
            </a:r>
            <a:r>
              <a:rPr lang="en-US" altLang="zh-CN" sz="1800" b="0" i="0">
                <a:solidFill>
                  <a:srgbClr val="244061"/>
                </a:solidFill>
                <a:latin typeface="Times New Roman" pitchFamily="34" charset="0"/>
                <a:ea typeface="微软雅黑" pitchFamily="34" charset="-122"/>
                <a:cs typeface="Times New Roman" pitchFamily="34" charset="-120"/>
              </a:rPr>
              <a:t>、1</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分钟仰卧起坐中随机抽选其中三项</a:t>
            </a:r>
            <a:r>
              <a:rPr lang="en-US" altLang="zh-CN" sz="1800" b="0" i="0" dirty="0">
                <a:solidFill>
                  <a:srgbClr val="244061"/>
                </a:solidFill>
                <a:latin typeface="Times New Roman" pitchFamily="34" charset="0"/>
                <a:ea typeface="微软雅黑" pitchFamily="34" charset="-122"/>
                <a:cs typeface="Times New Roman" pitchFamily="34" charset="-120"/>
              </a:rPr>
              <a:t>，考生再从这三个项目中自选两项考试，每项8分</a:t>
            </a:r>
            <a:r>
              <a:rPr lang="en-US" altLang="zh-CN" sz="1800" b="0" i="0">
                <a:solidFill>
                  <a:srgbClr val="244061"/>
                </a:solidFill>
                <a:latin typeface="Times New Roman" pitchFamily="34" charset="0"/>
                <a:ea typeface="微软雅黑" pitchFamily="34" charset="-122"/>
                <a:cs typeface="Times New Roman" pitchFamily="34" charset="-120"/>
              </a:rPr>
              <a:t>.已知该市教育局已抽选确</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定</a:t>
            </a:r>
            <a:r>
              <a:rPr lang="en-US" altLang="zh-CN" sz="1800" b="0" i="0" dirty="0">
                <a:solidFill>
                  <a:srgbClr val="244061"/>
                </a:solidFill>
                <a:latin typeface="Times New Roman" pitchFamily="34" charset="0"/>
                <a:ea typeface="微软雅黑" pitchFamily="34" charset="-122"/>
                <a:cs typeface="Times New Roman" pitchFamily="34" charset="-120"/>
              </a:rPr>
              <a:t>：抽考类选考篮球，抽选考类选考立定跳远、1分钟跳绳、双手头上前掷实心球这三个项目</a:t>
            </a:r>
            <a:r>
              <a:rPr lang="en-US" altLang="zh-CN" sz="1800" b="0" i="0">
                <a:solidFill>
                  <a:srgbClr val="244061"/>
                </a:solidFill>
                <a:latin typeface="Times New Roman" pitchFamily="34" charset="0"/>
                <a:ea typeface="微软雅黑" pitchFamily="34" charset="-122"/>
                <a:cs typeface="Times New Roman" pitchFamily="34" charset="-120"/>
              </a:rPr>
              <a:t>，甲校随机抽取了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100</a:t>
            </a:r>
            <a:r>
              <a:rPr lang="en-US" altLang="zh-CN" b="0" i="0" dirty="0">
                <a:solidFill>
                  <a:srgbClr val="244061"/>
                </a:solidFill>
                <a:latin typeface="Times New Roman" pitchFamily="34" charset="0"/>
                <a:ea typeface="微软雅黑" pitchFamily="34" charset="-122"/>
                <a:cs typeface="Times New Roman" pitchFamily="34" charset="-120"/>
              </a:rPr>
              <a:t>名本校初三男生进行立定跳远测试，根据测试成绩得到如下频率分布直方图.</a:t>
            </a:r>
            <a:endParaRPr lang="en-US" altLang="zh-CN" dirty="0"/>
          </a:p>
        </p:txBody>
      </p:sp>
      <p:pic>
        <p:nvPicPr>
          <p:cNvPr id="3" name="QO_3_BD.8_2#8d8dba622?vcp=1&amp;vop=1&amp;pid=685580dab&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15968" y="3978706"/>
            <a:ext cx="3566160" cy="20848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9_1#8ab3c3b68?vcp=1&amp;vop=1&amp;pid=8d8dba622&amp;color=36,64,97&amp;vtp=1&amp;bt=1&amp;bbb=1&amp;hb=1"/>
              <p:cNvSpPr/>
              <p:nvPr/>
            </p:nvSpPr>
            <p:spPr>
              <a:xfrm>
                <a:off x="539496" y="2718136"/>
                <a:ext cx="11109960"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若该市初三男生的立定跳远成绩</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（单位：厘米）服从正态分布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，并用上面样本数据的平均值和</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标准差的估计值分别作为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𝜇</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𝜎</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，已计算得到上面样本数据的标准差的估计值为</a:t>
                </a:r>
                <a14:m>
                  <m:oMath xmlns:m="http://schemas.openxmlformats.org/officeDocument/2006/math">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379</m:t>
                        </m:r>
                      </m:e>
                    </m:rad>
                    <m:r>
                      <a:rPr lang="en-US" altLang="zh-CN" sz="1800" b="0" i="0">
                        <a:solidFill>
                          <a:srgbClr val="244061"/>
                        </a:solidFill>
                        <a:latin typeface="Cambria Math" pitchFamily="34" charset="0"/>
                        <a:ea typeface="Cambria Math" pitchFamily="34" charset="-122"/>
                        <a:cs typeface="Cambria Math" pitchFamily="34" charset="-120"/>
                      </a:rPr>
                      <m:t>≈19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（各组数据用该组</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所在区间中点值代替</a:t>
                </a:r>
                <a:r>
                  <a:rPr lang="en-US" altLang="zh-CN" sz="1800" b="0" i="0" dirty="0">
                    <a:solidFill>
                      <a:srgbClr val="244061"/>
                    </a:solidFill>
                    <a:latin typeface="Times New Roman" pitchFamily="34" charset="0"/>
                    <a:ea typeface="微软雅黑" pitchFamily="34" charset="-122"/>
                    <a:cs typeface="Times New Roman" pitchFamily="34" charset="-120"/>
                  </a:rPr>
                  <a:t>），在该市所有初三男生中任意选取3名，记立定跳远成绩在231厘米以上（含231厘米</a:t>
                </a:r>
                <a:r>
                  <a:rPr lang="en-US" altLang="zh-CN" sz="1800" b="0" i="0">
                    <a:solidFill>
                      <a:srgbClr val="244061"/>
                    </a:solidFill>
                    <a:latin typeface="Times New Roman" pitchFamily="34" charset="0"/>
                    <a:ea typeface="微软雅黑" pitchFamily="34" charset="-122"/>
                    <a:cs typeface="Times New Roman" pitchFamily="34" charset="-120"/>
                  </a:rPr>
                  <a:t>）的</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人数为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𝜉</m:t>
                    </m:r>
                  </m:oMath>
                </a14:m>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，求随机变量</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的分布列和期望.</a:t>
                </a:r>
                <a:endParaRPr lang="en-US" altLang="zh-CN" dirty="0"/>
              </a:p>
            </p:txBody>
          </p:sp>
        </mc:Choice>
        <mc:Fallback>
          <p:sp>
            <p:nvSpPr>
              <p:cNvPr id="2" name="QO_4_BD.9_1#8ab3c3b68?vcp=1&amp;vop=1&amp;pid=8d8dba622&amp;color=36,64,97&amp;vtp=1&amp;bt=1&amp;bbb=1&amp;hb=1"/>
              <p:cNvSpPr>
                <a:spLocks noRot="1" noChangeAspect="1" noMove="1" noResize="1" noEditPoints="1" noAdjustHandles="1" noChangeArrowheads="1" noChangeShapeType="1" noTextEdit="1"/>
              </p:cNvSpPr>
              <p:nvPr/>
            </p:nvSpPr>
            <p:spPr>
              <a:xfrm>
                <a:off x="539496" y="2718136"/>
                <a:ext cx="11109960" cy="1608455"/>
              </a:xfrm>
              <a:prstGeom prst="rect">
                <a:avLst/>
              </a:prstGeom>
              <a:blipFill>
                <a:blip r:embed="rId3"/>
                <a:stretch>
                  <a:fillRect l="-1317" r="-1262" b="-8712"/>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AN.10_1#8ab3c3b68?vcp=1&amp;vop=1&amp;pid=8d8dba622&amp;color=36,64,97&amp;vtp=1&amp;bt=1&amp;bbb=1&amp;hb=1"/>
              <p:cNvSpPr/>
              <p:nvPr/>
            </p:nvSpPr>
            <p:spPr>
              <a:xfrm>
                <a:off x="539496" y="828000"/>
                <a:ext cx="11109960" cy="3716655"/>
              </a:xfrm>
              <a:prstGeom prst="rect">
                <a:avLst/>
              </a:prstGeom>
              <a:noFill/>
              <a:ln/>
            </p:spPr>
            <p:txBody>
              <a:bodyPr wrap="none" lIns="0" tIns="0" rIns="0" bIns="0" rtlCol="0" anchor="t"/>
              <a:lstStyle/>
              <a:p>
                <a:pPr algn="l" latinLnBrk="1">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≈19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=180×0.05+200×0.05+220×0.35+240×0.4+260×0.15=231</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≥231)=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4000"/>
                  </a:lnSpc>
                </a:pPr>
                <a:r>
                  <a:rPr lang="en-US" altLang="zh-CN" sz="1800"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=0)=</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0</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0</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=2)=</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0</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的分布列为</a:t>
                </a:r>
                <a:endParaRPr lang="en-US" altLang="zh-CN" dirty="0"/>
              </a:p>
            </p:txBody>
          </p:sp>
        </mc:Choice>
        <mc:Fallback>
          <p:sp>
            <p:nvSpPr>
              <p:cNvPr id="2" name="QO_4_AN.10_1#8ab3c3b68?vcp=1&amp;vop=1&amp;pid=8d8dba622&amp;color=36,64,97&amp;vtp=1&amp;bt=1&amp;bbb=1&amp;hb=1"/>
              <p:cNvSpPr>
                <a:spLocks noRot="1" noChangeAspect="1" noMove="1" noResize="1" noEditPoints="1" noAdjustHandles="1" noChangeArrowheads="1" noChangeShapeType="1" noTextEdit="1"/>
              </p:cNvSpPr>
              <p:nvPr/>
            </p:nvSpPr>
            <p:spPr>
              <a:xfrm>
                <a:off x="539496" y="828000"/>
                <a:ext cx="11109960" cy="3716655"/>
              </a:xfrm>
              <a:prstGeom prst="rect">
                <a:avLst/>
              </a:prstGeom>
              <a:blipFill>
                <a:blip r:embed="rId3"/>
                <a:stretch>
                  <a:fillRect l="-1317" t="-820" r="-1756" b="-377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0" name="QO_4_AN.10_2#8ab3c3b68?colgroup=5,10,10,10,10&amp;vcp=1&amp;vop=1&amp;pid=8d8dba622&amp;color=36,64,97&amp;vtp=1&amp;bbb=1"/>
              <p:cNvGraphicFramePr>
                <a:graphicFrameLocks noGrp="1"/>
              </p:cNvGraphicFramePr>
              <p:nvPr>
                <p:extLst>
                  <p:ext uri="{D42A27DB-BD31-4B8C-83A1-F6EECF244321}">
                    <p14:modId xmlns:p14="http://schemas.microsoft.com/office/powerpoint/2010/main" val="2852943959"/>
                  </p:ext>
                </p:extLst>
              </p:nvPr>
            </p:nvGraphicFramePr>
            <p:xfrm>
              <a:off x="539496" y="4621743"/>
              <a:ext cx="11073384" cy="920941"/>
            </p:xfrm>
            <a:graphic>
              <a:graphicData uri="http://schemas.openxmlformats.org/drawingml/2006/table">
                <a:tbl>
                  <a:tblPr/>
                  <a:tblGrid>
                    <a:gridCol w="1307592">
                      <a:extLst>
                        <a:ext uri="{9D8B030D-6E8A-4147-A177-3AD203B41FA5}">
                          <a16:colId xmlns:a16="http://schemas.microsoft.com/office/drawing/2014/main" val="20000"/>
                        </a:ext>
                      </a:extLst>
                    </a:gridCol>
                    <a:gridCol w="2441448">
                      <a:extLst>
                        <a:ext uri="{9D8B030D-6E8A-4147-A177-3AD203B41FA5}">
                          <a16:colId xmlns:a16="http://schemas.microsoft.com/office/drawing/2014/main" val="20001"/>
                        </a:ext>
                      </a:extLst>
                    </a:gridCol>
                    <a:gridCol w="2441448">
                      <a:extLst>
                        <a:ext uri="{9D8B030D-6E8A-4147-A177-3AD203B41FA5}">
                          <a16:colId xmlns:a16="http://schemas.microsoft.com/office/drawing/2014/main" val="20002"/>
                        </a:ext>
                      </a:extLst>
                    </a:gridCol>
                    <a:gridCol w="2441448">
                      <a:extLst>
                        <a:ext uri="{9D8B030D-6E8A-4147-A177-3AD203B41FA5}">
                          <a16:colId xmlns:a16="http://schemas.microsoft.com/office/drawing/2014/main" val="20003"/>
                        </a:ext>
                      </a:extLst>
                    </a:gridCol>
                    <a:gridCol w="2441448">
                      <a:extLst>
                        <a:ext uri="{9D8B030D-6E8A-4147-A177-3AD203B41FA5}">
                          <a16:colId xmlns:a16="http://schemas.microsoft.com/office/drawing/2014/main" val="20004"/>
                        </a:ext>
                      </a:extLst>
                    </a:gridCol>
                  </a:tblGrid>
                  <a:tr h="385763">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5178">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3</m:t>
                                  </m:r>
                                </m:num>
                                <m:den>
                                  <m:r>
                                    <a:rPr lang="en-US" altLang="zh-CN" sz="1800" b="0" i="0" spc="-10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3</m:t>
                                  </m:r>
                                </m:num>
                                <m:den>
                                  <m:r>
                                    <a:rPr lang="en-US" altLang="zh-CN" sz="1800" b="0" i="0" spc="-10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0" name="QO_4_AN.10_2#8ab3c3b68?colgroup=5,10,10,10,10&amp;vcp=1&amp;vop=1&amp;pid=8d8dba622&amp;color=36,64,97&amp;vtp=1&amp;bbb=1"/>
              <p:cNvGraphicFramePr>
                <a:graphicFrameLocks noGrp="1"/>
              </p:cNvGraphicFramePr>
              <p:nvPr>
                <p:extLst>
                  <p:ext uri="{D42A27DB-BD31-4B8C-83A1-F6EECF244321}">
                    <p14:modId xmlns:p14="http://schemas.microsoft.com/office/powerpoint/2010/main" val="2852943959"/>
                  </p:ext>
                </p:extLst>
              </p:nvPr>
            </p:nvGraphicFramePr>
            <p:xfrm>
              <a:off x="539496" y="4621743"/>
              <a:ext cx="11073384" cy="920941"/>
            </p:xfrm>
            <a:graphic>
              <a:graphicData uri="http://schemas.openxmlformats.org/drawingml/2006/table">
                <a:tbl>
                  <a:tblPr/>
                  <a:tblGrid>
                    <a:gridCol w="1307592">
                      <a:extLst>
                        <a:ext uri="{9D8B030D-6E8A-4147-A177-3AD203B41FA5}">
                          <a16:colId xmlns:a16="http://schemas.microsoft.com/office/drawing/2014/main" val="20000"/>
                        </a:ext>
                      </a:extLst>
                    </a:gridCol>
                    <a:gridCol w="2441448">
                      <a:extLst>
                        <a:ext uri="{9D8B030D-6E8A-4147-A177-3AD203B41FA5}">
                          <a16:colId xmlns:a16="http://schemas.microsoft.com/office/drawing/2014/main" val="20001"/>
                        </a:ext>
                      </a:extLst>
                    </a:gridCol>
                    <a:gridCol w="2441448">
                      <a:extLst>
                        <a:ext uri="{9D8B030D-6E8A-4147-A177-3AD203B41FA5}">
                          <a16:colId xmlns:a16="http://schemas.microsoft.com/office/drawing/2014/main" val="20002"/>
                        </a:ext>
                      </a:extLst>
                    </a:gridCol>
                    <a:gridCol w="2441448">
                      <a:extLst>
                        <a:ext uri="{9D8B030D-6E8A-4147-A177-3AD203B41FA5}">
                          <a16:colId xmlns:a16="http://schemas.microsoft.com/office/drawing/2014/main" val="20003"/>
                        </a:ext>
                      </a:extLst>
                    </a:gridCol>
                    <a:gridCol w="2441448">
                      <a:extLst>
                        <a:ext uri="{9D8B030D-6E8A-4147-A177-3AD203B41FA5}">
                          <a16:colId xmlns:a16="http://schemas.microsoft.com/office/drawing/2014/main" val="20004"/>
                        </a:ext>
                      </a:extLst>
                    </a:gridCol>
                  </a:tblGrid>
                  <a:tr h="38576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65" t="-1563" r="-746047" b="-142188"/>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5178">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65" t="-73864" r="-746047" b="-340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4000" t="-73864" r="-301000" b="-340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53616" t="-73864" r="-200249" b="-340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4250" t="-73864" r="-100750" b="-340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53367" t="-73864" r="-499" b="-3409"/>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4_AN.10_3#8ab3c3b68?vcp=1&amp;vop=1&amp;pid=8d8dba622&amp;color=36,64,97&amp;vtp=1&amp;bbb=1"/>
              <p:cNvSpPr/>
              <p:nvPr/>
            </p:nvSpPr>
            <p:spPr>
              <a:xfrm>
                <a:off x="539496" y="5675843"/>
                <a:ext cx="11109960" cy="468948"/>
              </a:xfrm>
              <a:prstGeom prst="rect">
                <a:avLst/>
              </a:prstGeom>
              <a:noFill/>
              <a:ln/>
            </p:spPr>
            <p:txBody>
              <a:bodyPr wrap="none" lIns="0" tIns="0" rIns="0" bIns="0" rtlCol="0" anchor="t"/>
              <a:lstStyle/>
              <a:p>
                <a:pPr algn="l" latinLnBrk="1">
                  <a:lnSpc>
                    <a:spcPts val="3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p:txBody>
          </p:sp>
        </mc:Choice>
        <mc:Fallback>
          <p:sp>
            <p:nvSpPr>
              <p:cNvPr id="4" name="QO_4_AN.10_3#8ab3c3b68?vcp=1&amp;vop=1&amp;pid=8d8dba622&amp;color=36,64,97&amp;vtp=1&amp;bbb=1"/>
              <p:cNvSpPr>
                <a:spLocks noRot="1" noChangeAspect="1" noMove="1" noResize="1" noEditPoints="1" noAdjustHandles="1" noChangeArrowheads="1" noChangeShapeType="1" noTextEdit="1"/>
              </p:cNvSpPr>
              <p:nvPr/>
            </p:nvSpPr>
            <p:spPr>
              <a:xfrm>
                <a:off x="539496" y="5675843"/>
                <a:ext cx="11109960" cy="468948"/>
              </a:xfrm>
              <a:prstGeom prst="rect">
                <a:avLst/>
              </a:prstGeom>
              <a:blipFill>
                <a:blip r:embed="rId5"/>
                <a:stretch>
                  <a:fillRect l="-768" b="-181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anim calcmode="lin" valueType="num">
                                      <p:cBhvr>
                                        <p:cTn id="53" dur="500" fill="hold"/>
                                        <p:tgtEl>
                                          <p:spTgt spid="10"/>
                                        </p:tgtEl>
                                        <p:attrNameLst>
                                          <p:attrName>ppt_x</p:attrName>
                                        </p:attrNameLst>
                                      </p:cBhvr>
                                      <p:tavLst>
                                        <p:tav tm="0">
                                          <p:val>
                                            <p:strVal val="#ppt_x"/>
                                          </p:val>
                                        </p:tav>
                                        <p:tav tm="100000">
                                          <p:val>
                                            <p:strVal val="#ppt_x"/>
                                          </p:val>
                                        </p:tav>
                                      </p:tavLst>
                                    </p:anim>
                                    <p:anim calcmode="lin" valueType="num">
                                      <p:cBhvr>
                                        <p:cTn id="54" dur="500" fill="hold"/>
                                        <p:tgtEl>
                                          <p:spTgt spid="1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bg/>
                                          </p:spTgt>
                                        </p:tgtEl>
                                        <p:attrNameLst>
                                          <p:attrName>style.visibility</p:attrName>
                                        </p:attrNameLst>
                                      </p:cBhvr>
                                      <p:to>
                                        <p:strVal val="visible"/>
                                      </p:to>
                                    </p:set>
                                    <p:animEffect transition="in" filter="fade">
                                      <p:cBhvr>
                                        <p:cTn id="57" dur="500"/>
                                        <p:tgtEl>
                                          <p:spTgt spid="4">
                                            <p:bg/>
                                          </p:spTgt>
                                        </p:tgtEl>
                                      </p:cBhvr>
                                    </p:animEffect>
                                    <p:anim calcmode="lin" valueType="num">
                                      <p:cBhvr>
                                        <p:cTn id="58" dur="500" fill="hold"/>
                                        <p:tgtEl>
                                          <p:spTgt spid="4">
                                            <p:bg/>
                                          </p:spTgt>
                                        </p:tgtEl>
                                        <p:attrNameLst>
                                          <p:attrName>ppt_x</p:attrName>
                                        </p:attrNameLst>
                                      </p:cBhvr>
                                      <p:tavLst>
                                        <p:tav tm="0">
                                          <p:val>
                                            <p:strVal val="#ppt_x"/>
                                          </p:val>
                                        </p:tav>
                                        <p:tav tm="100000">
                                          <p:val>
                                            <p:strVal val="#ppt_x"/>
                                          </p:val>
                                        </p:tav>
                                      </p:tavLst>
                                    </p:anim>
                                    <p:anim calcmode="lin" valueType="num">
                                      <p:cBhvr>
                                        <p:cTn id="59" dur="500" fill="hold"/>
                                        <p:tgtEl>
                                          <p:spTgt spid="4">
                                            <p:bg/>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
                                            <p:txEl>
                                              <p:pRg st="0" end="0"/>
                                            </p:txEl>
                                          </p:spTgt>
                                        </p:tgtEl>
                                        <p:attrNameLst>
                                          <p:attrName>style.visibility</p:attrName>
                                        </p:attrNameLst>
                                      </p:cBhvr>
                                      <p:to>
                                        <p:strVal val="visible"/>
                                      </p:to>
                                    </p:set>
                                    <p:animEffect transition="in" filter="fade">
                                      <p:cBhvr>
                                        <p:cTn id="62" dur="500"/>
                                        <p:tgtEl>
                                          <p:spTgt spid="4">
                                            <p:txEl>
                                              <p:pRg st="0" end="0"/>
                                            </p:txEl>
                                          </p:spTgt>
                                        </p:tgtEl>
                                      </p:cBhvr>
                                    </p:animEffect>
                                    <p:anim calcmode="lin" valueType="num">
                                      <p:cBhvr>
                                        <p:cTn id="6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999</Words>
  <Application>Microsoft Office PowerPoint</Application>
  <PresentationFormat>宽屏</PresentationFormat>
  <Paragraphs>151</Paragraphs>
  <Slides>15</Slides>
  <Notes>15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15</vt:i4>
      </vt:variant>
    </vt:vector>
  </HeadingPairs>
  <TitlesOfParts>
    <vt:vector size="22" baseType="lpstr">
      <vt:lpstr>仿宋</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2025-10-21T08:25:13Z</dcterms:created>
  <dcterms:modified xsi:type="dcterms:W3CDTF">2025-10-21T08:26:41Z</dcterms:modified>
  <cp:category/>
  <cp:contentStatus/>
</cp:coreProperties>
</file>